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57" r:id="rId4"/>
    <p:sldId id="263" r:id="rId5"/>
    <p:sldId id="264" r:id="rId6"/>
    <p:sldId id="258" r:id="rId7"/>
    <p:sldId id="259" r:id="rId8"/>
    <p:sldId id="260" r:id="rId9"/>
    <p:sldId id="261" r:id="rId10"/>
    <p:sldId id="262" r:id="rId11"/>
    <p:sldId id="266" r:id="rId12"/>
    <p:sldId id="265" r:id="rId13"/>
    <p:sldId id="267" r:id="rId14"/>
    <p:sldId id="268" r:id="rId15"/>
    <p:sldId id="269" r:id="rId16"/>
    <p:sldId id="270" r:id="rId17"/>
    <p:sldId id="271" r:id="rId18"/>
    <p:sldId id="272" r:id="rId19"/>
    <p:sldId id="273" r:id="rId20"/>
    <p:sldId id="274" r:id="rId21"/>
    <p:sldId id="275" r:id="rId22"/>
    <p:sldId id="276" r:id="rId23"/>
    <p:sldId id="278"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66" y="2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E69E55-0A16-4A2C-9D07-6702F637FE0B}" type="datetimeFigureOut">
              <a:rPr lang="en-US" altLang="en-US"/>
              <a:pPr>
                <a:defRPr/>
              </a:pPr>
              <a:t>10/6/2015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BA3AF9-584C-4B39-8DEA-42D28C30E3E0}" type="slidenum">
              <a:rPr lang="en-US" altLang="en-US"/>
              <a:pPr>
                <a:defRPr/>
              </a:pPr>
              <a:t>‹#›</a:t>
            </a:fld>
            <a:endParaRPr lang="en-US" altLang="en-US"/>
          </a:p>
        </p:txBody>
      </p:sp>
    </p:spTree>
    <p:extLst>
      <p:ext uri="{BB962C8B-B14F-4D97-AF65-F5344CB8AC3E}">
        <p14:creationId xmlns:p14="http://schemas.microsoft.com/office/powerpoint/2010/main" val="4252163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DF1615-F1A1-4426-87B7-09E04D333927}" type="datetimeFigureOut">
              <a:rPr lang="en-US" altLang="en-US"/>
              <a:pPr>
                <a:defRPr/>
              </a:pPr>
              <a:t>10/6/2015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773E37-8C4F-4C65-830C-5D3614B66AA9}" type="slidenum">
              <a:rPr lang="en-US" altLang="en-US"/>
              <a:pPr>
                <a:defRPr/>
              </a:pPr>
              <a:t>‹#›</a:t>
            </a:fld>
            <a:endParaRPr lang="en-US" altLang="en-US"/>
          </a:p>
        </p:txBody>
      </p:sp>
    </p:spTree>
    <p:extLst>
      <p:ext uri="{BB962C8B-B14F-4D97-AF65-F5344CB8AC3E}">
        <p14:creationId xmlns:p14="http://schemas.microsoft.com/office/powerpoint/2010/main" val="216630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9B7940-DFA0-4583-A8E8-F0A5C99E2387}" type="datetimeFigureOut">
              <a:rPr lang="en-US" altLang="en-US"/>
              <a:pPr>
                <a:defRPr/>
              </a:pPr>
              <a:t>10/6/2015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0EB162-2503-40F7-8D62-A766B07A197A}" type="slidenum">
              <a:rPr lang="en-US" altLang="en-US"/>
              <a:pPr>
                <a:defRPr/>
              </a:pPr>
              <a:t>‹#›</a:t>
            </a:fld>
            <a:endParaRPr lang="en-US" altLang="en-US"/>
          </a:p>
        </p:txBody>
      </p:sp>
    </p:spTree>
    <p:extLst>
      <p:ext uri="{BB962C8B-B14F-4D97-AF65-F5344CB8AC3E}">
        <p14:creationId xmlns:p14="http://schemas.microsoft.com/office/powerpoint/2010/main" val="125123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3BA70B-69C2-4BD8-885E-2489B5DD98D3}" type="datetimeFigureOut">
              <a:rPr lang="en-US" altLang="en-US"/>
              <a:pPr>
                <a:defRPr/>
              </a:pPr>
              <a:t>10/6/2015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2E042A-818C-4FDF-9AC4-34B1AC2AD9C7}" type="slidenum">
              <a:rPr lang="en-US" altLang="en-US"/>
              <a:pPr>
                <a:defRPr/>
              </a:pPr>
              <a:t>‹#›</a:t>
            </a:fld>
            <a:endParaRPr lang="en-US" altLang="en-US"/>
          </a:p>
        </p:txBody>
      </p:sp>
    </p:spTree>
    <p:extLst>
      <p:ext uri="{BB962C8B-B14F-4D97-AF65-F5344CB8AC3E}">
        <p14:creationId xmlns:p14="http://schemas.microsoft.com/office/powerpoint/2010/main" val="97890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9015963-1371-4D3B-B7EF-AB94F8312AB7}" type="datetimeFigureOut">
              <a:rPr lang="en-US" altLang="en-US"/>
              <a:pPr>
                <a:defRPr/>
              </a:pPr>
              <a:t>10/6/2015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6EE03B-6F3A-48C3-AE36-0ECE4F2FC180}" type="slidenum">
              <a:rPr lang="en-US" altLang="en-US"/>
              <a:pPr>
                <a:defRPr/>
              </a:pPr>
              <a:t>‹#›</a:t>
            </a:fld>
            <a:endParaRPr lang="en-US" altLang="en-US"/>
          </a:p>
        </p:txBody>
      </p:sp>
    </p:spTree>
    <p:extLst>
      <p:ext uri="{BB962C8B-B14F-4D97-AF65-F5344CB8AC3E}">
        <p14:creationId xmlns:p14="http://schemas.microsoft.com/office/powerpoint/2010/main" val="1030345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91BADB4-888D-4334-B9EE-B9BB171745B7}" type="datetimeFigureOut">
              <a:rPr lang="en-US" altLang="en-US"/>
              <a:pPr>
                <a:defRPr/>
              </a:pPr>
              <a:t>10/6/2015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0D5728-31BF-4C78-B15F-8F27F76943EA}" type="slidenum">
              <a:rPr lang="en-US" altLang="en-US"/>
              <a:pPr>
                <a:defRPr/>
              </a:pPr>
              <a:t>‹#›</a:t>
            </a:fld>
            <a:endParaRPr lang="en-US" altLang="en-US"/>
          </a:p>
        </p:txBody>
      </p:sp>
    </p:spTree>
    <p:extLst>
      <p:ext uri="{BB962C8B-B14F-4D97-AF65-F5344CB8AC3E}">
        <p14:creationId xmlns:p14="http://schemas.microsoft.com/office/powerpoint/2010/main" val="2202730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6237F17-5C7C-443E-9081-FD0AA4187AD5}" type="datetimeFigureOut">
              <a:rPr lang="en-US" altLang="en-US"/>
              <a:pPr>
                <a:defRPr/>
              </a:pPr>
              <a:t>10/6/2015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56A4B13-34E8-4993-849A-728539870863}" type="slidenum">
              <a:rPr lang="en-US" altLang="en-US"/>
              <a:pPr>
                <a:defRPr/>
              </a:pPr>
              <a:t>‹#›</a:t>
            </a:fld>
            <a:endParaRPr lang="en-US" altLang="en-US"/>
          </a:p>
        </p:txBody>
      </p:sp>
    </p:spTree>
    <p:extLst>
      <p:ext uri="{BB962C8B-B14F-4D97-AF65-F5344CB8AC3E}">
        <p14:creationId xmlns:p14="http://schemas.microsoft.com/office/powerpoint/2010/main" val="22743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F76B344-CEA1-4B33-93EF-4A3593A85C2B}" type="datetimeFigureOut">
              <a:rPr lang="en-US" altLang="en-US"/>
              <a:pPr>
                <a:defRPr/>
              </a:pPr>
              <a:t>10/6/2015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ACD8CD0-AAB2-4BF4-9FCF-778F5AE82953}" type="slidenum">
              <a:rPr lang="en-US" altLang="en-US"/>
              <a:pPr>
                <a:defRPr/>
              </a:pPr>
              <a:t>‹#›</a:t>
            </a:fld>
            <a:endParaRPr lang="en-US" altLang="en-US"/>
          </a:p>
        </p:txBody>
      </p:sp>
    </p:spTree>
    <p:extLst>
      <p:ext uri="{BB962C8B-B14F-4D97-AF65-F5344CB8AC3E}">
        <p14:creationId xmlns:p14="http://schemas.microsoft.com/office/powerpoint/2010/main" val="224737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D977CD-8E66-4FA4-9853-701116FB32C9}" type="datetimeFigureOut">
              <a:rPr lang="en-US" altLang="en-US"/>
              <a:pPr>
                <a:defRPr/>
              </a:pPr>
              <a:t>10/6/2015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58BD3D-66C5-4C05-8CDB-98BB7EFD0600}" type="slidenum">
              <a:rPr lang="en-US" altLang="en-US"/>
              <a:pPr>
                <a:defRPr/>
              </a:pPr>
              <a:t>‹#›</a:t>
            </a:fld>
            <a:endParaRPr lang="en-US" altLang="en-US"/>
          </a:p>
        </p:txBody>
      </p:sp>
    </p:spTree>
    <p:extLst>
      <p:ext uri="{BB962C8B-B14F-4D97-AF65-F5344CB8AC3E}">
        <p14:creationId xmlns:p14="http://schemas.microsoft.com/office/powerpoint/2010/main" val="274397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A00C0C-59EF-4463-9AD0-62E0B21E069D}" type="datetimeFigureOut">
              <a:rPr lang="en-US" altLang="en-US"/>
              <a:pPr>
                <a:defRPr/>
              </a:pPr>
              <a:t>10/6/2015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0D7999-5791-40E5-95A5-6CC7EE8D72CE}" type="slidenum">
              <a:rPr lang="en-US" altLang="en-US"/>
              <a:pPr>
                <a:defRPr/>
              </a:pPr>
              <a:t>‹#›</a:t>
            </a:fld>
            <a:endParaRPr lang="en-US" altLang="en-US"/>
          </a:p>
        </p:txBody>
      </p:sp>
    </p:spTree>
    <p:extLst>
      <p:ext uri="{BB962C8B-B14F-4D97-AF65-F5344CB8AC3E}">
        <p14:creationId xmlns:p14="http://schemas.microsoft.com/office/powerpoint/2010/main" val="119337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309809-4893-466C-A5F6-BF84E10C095C}" type="datetimeFigureOut">
              <a:rPr lang="en-US" altLang="en-US"/>
              <a:pPr>
                <a:defRPr/>
              </a:pPr>
              <a:t>10/6/2015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63BAA8-AAB7-4866-B203-AB6637391989}" type="slidenum">
              <a:rPr lang="en-US" altLang="en-US"/>
              <a:pPr>
                <a:defRPr/>
              </a:pPr>
              <a:t>‹#›</a:t>
            </a:fld>
            <a:endParaRPr lang="en-US" altLang="en-US"/>
          </a:p>
        </p:txBody>
      </p:sp>
    </p:spTree>
    <p:extLst>
      <p:ext uri="{BB962C8B-B14F-4D97-AF65-F5344CB8AC3E}">
        <p14:creationId xmlns:p14="http://schemas.microsoft.com/office/powerpoint/2010/main" val="344983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3EE6B94D-F5C2-40F7-8C5E-AA66437D9B6C}" type="datetimeFigureOut">
              <a:rPr lang="en-US" altLang="en-US"/>
              <a:pPr>
                <a:defRPr/>
              </a:pPr>
              <a:t>10/6/2015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4D8B799-F663-45E6-A939-3856211DF60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0" y="-3412"/>
            <a:ext cx="4056062" cy="1295400"/>
          </a:xfrm>
        </p:spPr>
        <p:txBody>
          <a:bodyPr/>
          <a:lstStyle/>
          <a:p>
            <a:r>
              <a:rPr lang="en-US" altLang="en-US" dirty="0" smtClean="0"/>
              <a:t>                                          </a:t>
            </a:r>
            <a:r>
              <a:rPr lang="en-US" altLang="en-US" dirty="0" smtClean="0"/>
              <a:t>10-6-15                          </a:t>
            </a:r>
            <a:r>
              <a:rPr lang="en-US" altLang="en-US" dirty="0" smtClean="0"/>
              <a:t>Bellwork:</a:t>
            </a:r>
            <a:br>
              <a:rPr lang="en-US" altLang="en-US" dirty="0" smtClean="0"/>
            </a:br>
            <a:endParaRPr lang="en-US" altLang="en-US" dirty="0" smtClean="0"/>
          </a:p>
        </p:txBody>
      </p:sp>
      <p:sp>
        <p:nvSpPr>
          <p:cNvPr id="5" name="Rectangle 4"/>
          <p:cNvSpPr/>
          <p:nvPr/>
        </p:nvSpPr>
        <p:spPr>
          <a:xfrm>
            <a:off x="4645588" y="3772268"/>
            <a:ext cx="4498412" cy="2862322"/>
          </a:xfrm>
          <a:prstGeom prst="rect">
            <a:avLst/>
          </a:prstGeom>
          <a:solidFill>
            <a:schemeClr val="tx1"/>
          </a:solidFill>
        </p:spPr>
        <p:txBody>
          <a:bodyPr wrap="square">
            <a:spAutoFit/>
          </a:bodyPr>
          <a:lstStyle/>
          <a:p>
            <a:r>
              <a:rPr lang="en-US" dirty="0" smtClean="0">
                <a:solidFill>
                  <a:schemeClr val="bg1"/>
                </a:solidFill>
              </a:rPr>
              <a:t>2. Stewart has always said he is a  comedian, not a journalist.  So, why do many people trust his comedy show more than some news programs?</a:t>
            </a:r>
          </a:p>
          <a:p>
            <a:r>
              <a:rPr lang="en-US" dirty="0" smtClean="0">
                <a:solidFill>
                  <a:schemeClr val="bg1"/>
                </a:solidFill>
              </a:rPr>
              <a:t>3</a:t>
            </a:r>
            <a:r>
              <a:rPr lang="en-US" dirty="0">
                <a:solidFill>
                  <a:schemeClr val="bg1"/>
                </a:solidFill>
              </a:rPr>
              <a:t>. How does satire </a:t>
            </a:r>
            <a:r>
              <a:rPr lang="en-US" dirty="0" smtClean="0">
                <a:solidFill>
                  <a:schemeClr val="bg1"/>
                </a:solidFill>
              </a:rPr>
              <a:t>on television </a:t>
            </a:r>
            <a:r>
              <a:rPr lang="en-US" dirty="0">
                <a:solidFill>
                  <a:schemeClr val="bg1"/>
                </a:solidFill>
              </a:rPr>
              <a:t>and in </a:t>
            </a:r>
            <a:r>
              <a:rPr lang="en-US" dirty="0" smtClean="0">
                <a:solidFill>
                  <a:schemeClr val="bg1"/>
                </a:solidFill>
              </a:rPr>
              <a:t>editorial cartoons </a:t>
            </a:r>
            <a:r>
              <a:rPr lang="en-US" dirty="0">
                <a:solidFill>
                  <a:schemeClr val="bg1"/>
                </a:solidFill>
              </a:rPr>
              <a:t>change the way</a:t>
            </a:r>
          </a:p>
          <a:p>
            <a:r>
              <a:rPr lang="en-US" dirty="0">
                <a:solidFill>
                  <a:schemeClr val="bg1"/>
                </a:solidFill>
              </a:rPr>
              <a:t>people look at politics </a:t>
            </a:r>
            <a:r>
              <a:rPr lang="en-US" dirty="0" smtClean="0">
                <a:solidFill>
                  <a:schemeClr val="bg1"/>
                </a:solidFill>
              </a:rPr>
              <a:t>and news </a:t>
            </a:r>
            <a:r>
              <a:rPr lang="en-US" dirty="0">
                <a:solidFill>
                  <a:schemeClr val="bg1"/>
                </a:solidFill>
              </a:rPr>
              <a:t>events?</a:t>
            </a:r>
          </a:p>
          <a:p>
            <a:r>
              <a:rPr lang="en-US" dirty="0">
                <a:solidFill>
                  <a:schemeClr val="bg1"/>
                </a:solidFill>
              </a:rPr>
              <a:t>4. Do you think satirists </a:t>
            </a:r>
            <a:r>
              <a:rPr lang="en-US" dirty="0" smtClean="0">
                <a:solidFill>
                  <a:schemeClr val="bg1"/>
                </a:solidFill>
              </a:rPr>
              <a:t>like Stewart </a:t>
            </a:r>
            <a:r>
              <a:rPr lang="en-US" dirty="0">
                <a:solidFill>
                  <a:schemeClr val="bg1"/>
                </a:solidFill>
              </a:rPr>
              <a:t>increase </a:t>
            </a:r>
            <a:r>
              <a:rPr lang="en-US" dirty="0" smtClean="0">
                <a:solidFill>
                  <a:schemeClr val="bg1"/>
                </a:solidFill>
              </a:rPr>
              <a:t>awareness and </a:t>
            </a:r>
            <a:r>
              <a:rPr lang="en-US" dirty="0">
                <a:solidFill>
                  <a:schemeClr val="bg1"/>
                </a:solidFill>
              </a:rPr>
              <a:t>participation in politics?</a:t>
            </a:r>
            <a:endParaRPr lang="en-US" dirty="0">
              <a:solidFill>
                <a:schemeClr val="bg1"/>
              </a:solidFill>
            </a:endParaRPr>
          </a:p>
        </p:txBody>
      </p:sp>
      <p:pic>
        <p:nvPicPr>
          <p:cNvPr id="2" name="Picture 1"/>
          <p:cNvPicPr>
            <a:picLocks noChangeAspect="1"/>
          </p:cNvPicPr>
          <p:nvPr/>
        </p:nvPicPr>
        <p:blipFill>
          <a:blip r:embed="rId2"/>
          <a:stretch>
            <a:fillRect/>
          </a:stretch>
        </p:blipFill>
        <p:spPr>
          <a:xfrm>
            <a:off x="4347552" y="-19334"/>
            <a:ext cx="4796448" cy="3791602"/>
          </a:xfrm>
          <a:prstGeom prst="rect">
            <a:avLst/>
          </a:prstGeom>
        </p:spPr>
      </p:pic>
      <p:pic>
        <p:nvPicPr>
          <p:cNvPr id="6" name="Picture 5"/>
          <p:cNvPicPr>
            <a:picLocks noChangeAspect="1"/>
          </p:cNvPicPr>
          <p:nvPr/>
        </p:nvPicPr>
        <p:blipFill>
          <a:blip r:embed="rId3"/>
          <a:stretch>
            <a:fillRect/>
          </a:stretch>
        </p:blipFill>
        <p:spPr>
          <a:xfrm>
            <a:off x="30707" y="1291988"/>
            <a:ext cx="4584174" cy="3814983"/>
          </a:xfrm>
          <a:prstGeom prst="rect">
            <a:avLst/>
          </a:prstGeom>
        </p:spPr>
      </p:pic>
      <p:sp>
        <p:nvSpPr>
          <p:cNvPr id="7" name="Rectangle 6"/>
          <p:cNvSpPr/>
          <p:nvPr/>
        </p:nvSpPr>
        <p:spPr>
          <a:xfrm>
            <a:off x="42881" y="5218094"/>
            <a:ext cx="4572000" cy="923330"/>
          </a:xfrm>
          <a:prstGeom prst="rect">
            <a:avLst/>
          </a:prstGeom>
          <a:solidFill>
            <a:schemeClr val="tx1"/>
          </a:solidFill>
        </p:spPr>
        <p:txBody>
          <a:bodyPr>
            <a:spAutoFit/>
          </a:bodyPr>
          <a:lstStyle/>
          <a:p>
            <a:r>
              <a:rPr lang="en-US" dirty="0">
                <a:solidFill>
                  <a:schemeClr val="bg1"/>
                </a:solidFill>
              </a:rPr>
              <a:t>1. Comedian Jon Stewart is planning to leave The Daily Show. What do these cartoons say about his reputation?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52400"/>
            <a:ext cx="8229600" cy="1143000"/>
          </a:xfrm>
        </p:spPr>
        <p:txBody>
          <a:bodyPr/>
          <a:lstStyle/>
          <a:p>
            <a:pPr eaLnBrk="1" hangingPunct="1"/>
            <a:r>
              <a:rPr lang="en-US" altLang="en-US" smtClean="0"/>
              <a:t>When was it written?</a:t>
            </a:r>
          </a:p>
        </p:txBody>
      </p:sp>
      <p:sp>
        <p:nvSpPr>
          <p:cNvPr id="11267" name="Content Placeholder 2"/>
          <p:cNvSpPr>
            <a:spLocks noGrp="1"/>
          </p:cNvSpPr>
          <p:nvPr>
            <p:ph sz="half" idx="1"/>
          </p:nvPr>
        </p:nvSpPr>
        <p:spPr>
          <a:xfrm>
            <a:off x="457200" y="4008438"/>
            <a:ext cx="8382000" cy="2925762"/>
          </a:xfrm>
        </p:spPr>
        <p:txBody>
          <a:bodyPr/>
          <a:lstStyle/>
          <a:p>
            <a:pPr eaLnBrk="1" hangingPunct="1">
              <a:lnSpc>
                <a:spcPct val="90000"/>
              </a:lnSpc>
            </a:pPr>
            <a:r>
              <a:rPr lang="en-US" altLang="en-US" smtClean="0"/>
              <a:t>May 25</a:t>
            </a:r>
            <a:r>
              <a:rPr lang="en-US" altLang="en-US" baseline="30000" smtClean="0"/>
              <a:t>th</a:t>
            </a:r>
            <a:r>
              <a:rPr lang="en-US" altLang="en-US" smtClean="0"/>
              <a:t> to September 17</a:t>
            </a:r>
            <a:r>
              <a:rPr lang="en-US" altLang="en-US" baseline="30000" smtClean="0"/>
              <a:t>th</a:t>
            </a:r>
            <a:r>
              <a:rPr lang="en-US" altLang="en-US" smtClean="0"/>
              <a:t>, 1787</a:t>
            </a:r>
          </a:p>
          <a:p>
            <a:pPr eaLnBrk="1" hangingPunct="1">
              <a:lnSpc>
                <a:spcPct val="90000"/>
              </a:lnSpc>
            </a:pPr>
            <a:r>
              <a:rPr lang="en-US" altLang="en-US" smtClean="0"/>
              <a:t>Philadelphia</a:t>
            </a:r>
          </a:p>
          <a:p>
            <a:pPr eaLnBrk="1" hangingPunct="1">
              <a:lnSpc>
                <a:spcPct val="90000"/>
              </a:lnSpc>
            </a:pPr>
            <a:r>
              <a:rPr lang="en-US" altLang="en-US" smtClean="0"/>
              <a:t>Intention was to revise </a:t>
            </a:r>
            <a:r>
              <a:rPr lang="en-US" altLang="en-US" i="1" smtClean="0"/>
              <a:t>Articles of Confederation</a:t>
            </a:r>
            <a:endParaRPr lang="en-US" altLang="en-US" smtClean="0"/>
          </a:p>
          <a:p>
            <a:pPr eaLnBrk="1" hangingPunct="1">
              <a:lnSpc>
                <a:spcPct val="90000"/>
              </a:lnSpc>
            </a:pPr>
            <a:r>
              <a:rPr lang="en-US" altLang="en-US" smtClean="0"/>
              <a:t>Ended up replacing the </a:t>
            </a:r>
            <a:r>
              <a:rPr lang="en-US" altLang="en-US" i="1" smtClean="0"/>
              <a:t>Articles</a:t>
            </a:r>
            <a:r>
              <a:rPr lang="en-US" altLang="en-US" smtClean="0"/>
              <a:t> and creating a new government</a:t>
            </a:r>
          </a:p>
          <a:p>
            <a:pPr eaLnBrk="1" hangingPunct="1">
              <a:lnSpc>
                <a:spcPct val="90000"/>
              </a:lnSpc>
            </a:pPr>
            <a:r>
              <a:rPr lang="en-US" altLang="en-US" smtClean="0"/>
              <a:t>Called the </a:t>
            </a:r>
            <a:r>
              <a:rPr lang="ja-JP" altLang="en-US" smtClean="0"/>
              <a:t>“</a:t>
            </a:r>
            <a:r>
              <a:rPr lang="en-US" altLang="ja-JP" smtClean="0"/>
              <a:t>Constitutional Convention.</a:t>
            </a:r>
            <a:r>
              <a:rPr lang="ja-JP" altLang="en-US" smtClean="0"/>
              <a:t>”</a:t>
            </a:r>
            <a:endParaRPr lang="en-US" altLang="ja-JP" smtClean="0"/>
          </a:p>
          <a:p>
            <a:pPr eaLnBrk="1" hangingPunct="1">
              <a:lnSpc>
                <a:spcPct val="90000"/>
              </a:lnSpc>
              <a:buFont typeface="Arial" panose="020B0604020202020204" pitchFamily="34" charset="0"/>
              <a:buNone/>
            </a:pPr>
            <a:endParaRPr lang="en-US" altLang="en-US" smtClean="0"/>
          </a:p>
        </p:txBody>
      </p:sp>
      <p:pic>
        <p:nvPicPr>
          <p:cNvPr id="11268" name="Content Placeholder 5" descr="Scene_at_the_Signing_of_the_Constitution_of_the_United_States.pn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92250" y="695325"/>
            <a:ext cx="5518150" cy="326707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rPr>
              <a:t>What were the important outcomes of the Constitutional Convention</a:t>
            </a:r>
            <a:endParaRPr lang="en-US" dirty="0">
              <a:ea typeface="+mj-ea"/>
            </a:endParaRPr>
          </a:p>
        </p:txBody>
      </p:sp>
      <p:sp>
        <p:nvSpPr>
          <p:cNvPr id="3" name="Content Placeholder 2"/>
          <p:cNvSpPr>
            <a:spLocks noGrp="1"/>
          </p:cNvSpPr>
          <p:nvPr>
            <p:ph sz="half" idx="1"/>
          </p:nvPr>
        </p:nvSpPr>
        <p:spPr/>
        <p:txBody>
          <a:bodyPr rtlCol="0">
            <a:normAutofit lnSpcReduction="10000"/>
          </a:bodyPr>
          <a:lstStyle/>
          <a:p>
            <a:pPr eaLnBrk="1" fontAlgn="auto" hangingPunct="1">
              <a:spcAft>
                <a:spcPts val="0"/>
              </a:spcAft>
              <a:defRPr/>
            </a:pPr>
            <a:r>
              <a:rPr lang="en-US" u="sng" dirty="0" smtClean="0">
                <a:ea typeface="+mn-ea"/>
              </a:rPr>
              <a:t>Virginia Plan:</a:t>
            </a:r>
          </a:p>
          <a:p>
            <a:pPr lvl="1" eaLnBrk="1" fontAlgn="auto" hangingPunct="1">
              <a:spcAft>
                <a:spcPts val="0"/>
              </a:spcAft>
              <a:defRPr/>
            </a:pPr>
            <a:r>
              <a:rPr lang="en-US" dirty="0" smtClean="0">
                <a:ea typeface="+mn-ea"/>
              </a:rPr>
              <a:t>Separation of powers</a:t>
            </a:r>
          </a:p>
          <a:p>
            <a:pPr lvl="1" eaLnBrk="1" fontAlgn="auto" hangingPunct="1">
              <a:spcAft>
                <a:spcPts val="0"/>
              </a:spcAft>
              <a:defRPr/>
            </a:pPr>
            <a:r>
              <a:rPr lang="en-US" dirty="0" smtClean="0">
                <a:ea typeface="+mn-ea"/>
              </a:rPr>
              <a:t>Bicameral legislature based on population</a:t>
            </a:r>
          </a:p>
          <a:p>
            <a:pPr lvl="1" eaLnBrk="1" fontAlgn="auto" hangingPunct="1">
              <a:spcAft>
                <a:spcPts val="0"/>
              </a:spcAft>
              <a:defRPr/>
            </a:pPr>
            <a:r>
              <a:rPr lang="en-US" dirty="0" smtClean="0">
                <a:ea typeface="+mn-ea"/>
              </a:rPr>
              <a:t>Federal government had increased powers</a:t>
            </a:r>
          </a:p>
          <a:p>
            <a:pPr eaLnBrk="1" fontAlgn="auto" hangingPunct="1">
              <a:spcAft>
                <a:spcPts val="0"/>
              </a:spcAft>
              <a:defRPr/>
            </a:pPr>
            <a:r>
              <a:rPr lang="en-US" u="sng" dirty="0" smtClean="0">
                <a:ea typeface="+mn-ea"/>
              </a:rPr>
              <a:t>New Jersey Plan:</a:t>
            </a:r>
          </a:p>
          <a:p>
            <a:pPr lvl="1" eaLnBrk="1" fontAlgn="auto" hangingPunct="1">
              <a:spcAft>
                <a:spcPts val="0"/>
              </a:spcAft>
              <a:defRPr/>
            </a:pPr>
            <a:r>
              <a:rPr lang="en-US" dirty="0" smtClean="0">
                <a:ea typeface="+mn-ea"/>
              </a:rPr>
              <a:t>Unicameral legislature where every state received equal representation.</a:t>
            </a:r>
          </a:p>
          <a:p>
            <a:pPr eaLnBrk="1" fontAlgn="auto" hangingPunct="1">
              <a:spcAft>
                <a:spcPts val="0"/>
              </a:spcAft>
              <a:defRPr/>
            </a:pPr>
            <a:endParaRPr lang="en-US" dirty="0">
              <a:ea typeface="+mn-ea"/>
            </a:endParaRPr>
          </a:p>
        </p:txBody>
      </p:sp>
      <p:sp>
        <p:nvSpPr>
          <p:cNvPr id="12292" name="Content Placeholder 3"/>
          <p:cNvSpPr>
            <a:spLocks noGrp="1"/>
          </p:cNvSpPr>
          <p:nvPr>
            <p:ph sz="half" idx="2"/>
          </p:nvPr>
        </p:nvSpPr>
        <p:spPr/>
        <p:txBody>
          <a:bodyPr/>
          <a:lstStyle/>
          <a:p>
            <a:pPr eaLnBrk="1" hangingPunct="1">
              <a:lnSpc>
                <a:spcPct val="90000"/>
              </a:lnSpc>
            </a:pPr>
            <a:r>
              <a:rPr lang="en-US" altLang="en-US" u="sng" smtClean="0"/>
              <a:t>Great Compromise:</a:t>
            </a:r>
            <a:endParaRPr lang="en-US" altLang="en-US" smtClean="0"/>
          </a:p>
          <a:p>
            <a:pPr lvl="1" eaLnBrk="1" hangingPunct="1">
              <a:lnSpc>
                <a:spcPct val="90000"/>
              </a:lnSpc>
            </a:pPr>
            <a:r>
              <a:rPr lang="en-US" altLang="en-US" smtClean="0"/>
              <a:t>Hybrid of VA and NJ Plans:</a:t>
            </a:r>
          </a:p>
          <a:p>
            <a:pPr lvl="2" eaLnBrk="1" hangingPunct="1">
              <a:lnSpc>
                <a:spcPct val="90000"/>
              </a:lnSpc>
            </a:pPr>
            <a:r>
              <a:rPr lang="en-US" altLang="en-US" smtClean="0"/>
              <a:t>Bicameral legislature:</a:t>
            </a:r>
          </a:p>
          <a:p>
            <a:pPr lvl="3" eaLnBrk="1" hangingPunct="1">
              <a:lnSpc>
                <a:spcPct val="90000"/>
              </a:lnSpc>
            </a:pPr>
            <a:r>
              <a:rPr lang="en-US" altLang="en-US" smtClean="0"/>
              <a:t>House of Reps based on population</a:t>
            </a:r>
          </a:p>
          <a:p>
            <a:pPr lvl="3" eaLnBrk="1" hangingPunct="1">
              <a:lnSpc>
                <a:spcPct val="90000"/>
              </a:lnSpc>
            </a:pPr>
            <a:r>
              <a:rPr lang="en-US" altLang="en-US" smtClean="0"/>
              <a:t>Senate based upon equal representation</a:t>
            </a:r>
          </a:p>
          <a:p>
            <a:pPr lvl="1" eaLnBrk="1" hangingPunct="1">
              <a:lnSpc>
                <a:spcPct val="90000"/>
              </a:lnSpc>
            </a:pPr>
            <a:r>
              <a:rPr lang="en-US" altLang="en-US" smtClean="0"/>
              <a:t>Three-Fifth</a:t>
            </a:r>
            <a:r>
              <a:rPr lang="ja-JP" altLang="en-US" smtClean="0"/>
              <a:t>’</a:t>
            </a:r>
            <a:r>
              <a:rPr lang="en-US" altLang="ja-JP" smtClean="0"/>
              <a:t>s Clause:</a:t>
            </a:r>
          </a:p>
          <a:p>
            <a:pPr lvl="2" eaLnBrk="1" hangingPunct="1">
              <a:lnSpc>
                <a:spcPct val="90000"/>
              </a:lnSpc>
            </a:pPr>
            <a:r>
              <a:rPr lang="en-US" altLang="en-US" smtClean="0"/>
              <a:t>Slaves count as 3/5</a:t>
            </a:r>
            <a:r>
              <a:rPr lang="ja-JP" altLang="en-US" smtClean="0"/>
              <a:t>’</a:t>
            </a:r>
            <a:r>
              <a:rPr lang="en-US" altLang="ja-JP" smtClean="0"/>
              <a:t>s of a person for representation purposes &amp; taxes.</a:t>
            </a:r>
            <a:endParaRPr lang="en-US"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t>Ratification Debate</a:t>
            </a:r>
          </a:p>
        </p:txBody>
      </p:sp>
      <p:sp>
        <p:nvSpPr>
          <p:cNvPr id="13315" name="Content Placeholder 2"/>
          <p:cNvSpPr>
            <a:spLocks noGrp="1"/>
          </p:cNvSpPr>
          <p:nvPr>
            <p:ph sz="half" idx="1"/>
          </p:nvPr>
        </p:nvSpPr>
        <p:spPr>
          <a:xfrm>
            <a:off x="457200" y="1600200"/>
            <a:ext cx="8001000" cy="4525963"/>
          </a:xfrm>
        </p:spPr>
        <p:txBody>
          <a:bodyPr/>
          <a:lstStyle/>
          <a:p>
            <a:pPr eaLnBrk="1" hangingPunct="1"/>
            <a:r>
              <a:rPr lang="en-US" altLang="en-US" smtClean="0"/>
              <a:t>Needed 9 of 13 states to ratify or official approve of the Constitution before it went into effect. </a:t>
            </a:r>
          </a:p>
          <a:p>
            <a:pPr eaLnBrk="1" hangingPunct="1">
              <a:buFont typeface="Arial" panose="020B0604020202020204" pitchFamily="34" charset="0"/>
              <a:buNone/>
            </a:pPr>
            <a:endParaRPr lang="en-US" altLang="en-US" smtClean="0"/>
          </a:p>
          <a:p>
            <a:pPr eaLnBrk="1" hangingPunct="1"/>
            <a:r>
              <a:rPr lang="en-US" altLang="en-US" smtClean="0"/>
              <a:t>A huge debate emerged between two sides:</a:t>
            </a:r>
          </a:p>
          <a:p>
            <a:pPr lvl="1" eaLnBrk="1" hangingPunct="1"/>
            <a:r>
              <a:rPr lang="en-US" altLang="en-US" smtClean="0"/>
              <a:t>Federalists </a:t>
            </a:r>
          </a:p>
          <a:p>
            <a:pPr lvl="1" eaLnBrk="1" hangingPunct="1"/>
            <a:r>
              <a:rPr lang="en-US" altLang="en-US" smtClean="0"/>
              <a:t>Anti-Federalists</a:t>
            </a:r>
          </a:p>
        </p:txBody>
      </p:sp>
      <p:pic>
        <p:nvPicPr>
          <p:cNvPr id="13316" name="Picture 2" descr="http://www.history.org/Foundation/journal/images/phenr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087813"/>
            <a:ext cx="3619500"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Federalists v. Anti-Federalists</a:t>
            </a:r>
          </a:p>
        </p:txBody>
      </p:sp>
      <p:sp>
        <p:nvSpPr>
          <p:cNvPr id="14339" name="Content Placeholder 2"/>
          <p:cNvSpPr>
            <a:spLocks noGrp="1"/>
          </p:cNvSpPr>
          <p:nvPr>
            <p:ph sz="half" idx="1"/>
          </p:nvPr>
        </p:nvSpPr>
        <p:spPr>
          <a:xfrm>
            <a:off x="457200" y="1295400"/>
            <a:ext cx="4038600" cy="4525963"/>
          </a:xfrm>
        </p:spPr>
        <p:txBody>
          <a:bodyPr/>
          <a:lstStyle/>
          <a:p>
            <a:pPr eaLnBrk="1" hangingPunct="1">
              <a:lnSpc>
                <a:spcPct val="90000"/>
              </a:lnSpc>
            </a:pPr>
            <a:r>
              <a:rPr lang="en-US" altLang="en-US" smtClean="0"/>
              <a:t>Federalists:</a:t>
            </a:r>
          </a:p>
          <a:p>
            <a:pPr lvl="1" eaLnBrk="1" hangingPunct="1">
              <a:lnSpc>
                <a:spcPct val="90000"/>
              </a:lnSpc>
            </a:pPr>
            <a:r>
              <a:rPr lang="en-US" altLang="en-US" smtClean="0"/>
              <a:t>Supported the Constitution and a strong central government</a:t>
            </a:r>
          </a:p>
          <a:p>
            <a:pPr lvl="1" eaLnBrk="1" hangingPunct="1">
              <a:lnSpc>
                <a:spcPct val="90000"/>
              </a:lnSpc>
            </a:pPr>
            <a:r>
              <a:rPr lang="en-US" altLang="en-US" smtClean="0"/>
              <a:t>Alexander Hamilton, James Madison, John Jay</a:t>
            </a:r>
          </a:p>
          <a:p>
            <a:pPr lvl="1" eaLnBrk="1" hangingPunct="1">
              <a:lnSpc>
                <a:spcPct val="90000"/>
              </a:lnSpc>
            </a:pPr>
            <a:r>
              <a:rPr lang="en-US" altLang="en-US" i="1" smtClean="0"/>
              <a:t>Federalist Papers – </a:t>
            </a:r>
            <a:r>
              <a:rPr lang="en-US" altLang="en-US" smtClean="0"/>
              <a:t>series of articles written in defense of the Constitution</a:t>
            </a:r>
          </a:p>
          <a:p>
            <a:pPr lvl="1" eaLnBrk="1" hangingPunct="1">
              <a:lnSpc>
                <a:spcPct val="90000"/>
              </a:lnSpc>
            </a:pPr>
            <a:endParaRPr lang="en-US" altLang="en-US" smtClean="0"/>
          </a:p>
        </p:txBody>
      </p:sp>
      <p:sp>
        <p:nvSpPr>
          <p:cNvPr id="14340" name="Content Placeholder 3"/>
          <p:cNvSpPr>
            <a:spLocks noGrp="1"/>
          </p:cNvSpPr>
          <p:nvPr>
            <p:ph sz="half" idx="2"/>
          </p:nvPr>
        </p:nvSpPr>
        <p:spPr>
          <a:xfrm>
            <a:off x="4648200" y="1295400"/>
            <a:ext cx="4038600" cy="4525963"/>
          </a:xfrm>
        </p:spPr>
        <p:txBody>
          <a:bodyPr/>
          <a:lstStyle/>
          <a:p>
            <a:pPr eaLnBrk="1" hangingPunct="1">
              <a:lnSpc>
                <a:spcPct val="90000"/>
              </a:lnSpc>
            </a:pPr>
            <a:r>
              <a:rPr lang="en-US" altLang="en-US" smtClean="0"/>
              <a:t>Anti-Federalists:</a:t>
            </a:r>
          </a:p>
          <a:p>
            <a:pPr lvl="1" eaLnBrk="1" hangingPunct="1">
              <a:lnSpc>
                <a:spcPct val="90000"/>
              </a:lnSpc>
            </a:pPr>
            <a:r>
              <a:rPr lang="en-US" altLang="en-US" smtClean="0"/>
              <a:t>Supported a weaker central government – felt too much power was taken away from the states</a:t>
            </a:r>
          </a:p>
          <a:p>
            <a:pPr lvl="1" eaLnBrk="1" hangingPunct="1">
              <a:lnSpc>
                <a:spcPct val="90000"/>
              </a:lnSpc>
            </a:pPr>
            <a:r>
              <a:rPr lang="en-US" altLang="en-US" smtClean="0"/>
              <a:t>Opposed the Constitution</a:t>
            </a:r>
          </a:p>
          <a:p>
            <a:pPr lvl="1" eaLnBrk="1" hangingPunct="1">
              <a:lnSpc>
                <a:spcPct val="90000"/>
              </a:lnSpc>
            </a:pPr>
            <a:r>
              <a:rPr lang="en-US" altLang="en-US" smtClean="0"/>
              <a:t>Wanted a Bill of Rights included</a:t>
            </a:r>
          </a:p>
          <a:p>
            <a:pPr lvl="1" eaLnBrk="1" hangingPunct="1">
              <a:lnSpc>
                <a:spcPct val="90000"/>
              </a:lnSpc>
            </a:pPr>
            <a:r>
              <a:rPr lang="en-US" altLang="en-US" smtClean="0"/>
              <a:t>Samuel Adams, Patrick Henry</a:t>
            </a:r>
          </a:p>
        </p:txBody>
      </p:sp>
      <p:pic>
        <p:nvPicPr>
          <p:cNvPr id="14341" name="Picture 4" descr="Alexander hamilt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86400"/>
            <a:ext cx="66992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James_Madis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691188"/>
            <a:ext cx="99060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 descr="johnja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486400"/>
            <a:ext cx="919163"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7" descr="samuel_adam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5715000"/>
            <a:ext cx="10953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8" descr="patrick-henry2.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1863" y="5638800"/>
            <a:ext cx="7953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Ratification</a:t>
            </a:r>
          </a:p>
        </p:txBody>
      </p:sp>
      <p:pic>
        <p:nvPicPr>
          <p:cNvPr id="15363" name="Content Placeholder 4" descr="ratification by state.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0338" y="1295400"/>
            <a:ext cx="4335462" cy="5029200"/>
          </a:xfrm>
        </p:spPr>
      </p:pic>
      <p:sp>
        <p:nvSpPr>
          <p:cNvPr id="15364" name="Content Placeholder 3"/>
          <p:cNvSpPr>
            <a:spLocks noGrp="1"/>
          </p:cNvSpPr>
          <p:nvPr>
            <p:ph sz="half" idx="2"/>
          </p:nvPr>
        </p:nvSpPr>
        <p:spPr/>
        <p:txBody>
          <a:bodyPr/>
          <a:lstStyle/>
          <a:p>
            <a:pPr eaLnBrk="1" hangingPunct="1"/>
            <a:r>
              <a:rPr lang="en-US" altLang="en-US" smtClean="0"/>
              <a:t>Officially adopted after ratified by New Hampshire.</a:t>
            </a:r>
          </a:p>
          <a:p>
            <a:pPr eaLnBrk="1" hangingPunct="1"/>
            <a:r>
              <a:rPr lang="en-US" altLang="en-US" smtClean="0"/>
              <a:t>Once the new government convened, they added a Bill of Rights to the Constitution.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Structure of the Constitution</a:t>
            </a:r>
          </a:p>
        </p:txBody>
      </p:sp>
      <p:sp>
        <p:nvSpPr>
          <p:cNvPr id="3" name="Content Placeholder 2"/>
          <p:cNvSpPr>
            <a:spLocks noGrp="1"/>
          </p:cNvSpPr>
          <p:nvPr>
            <p:ph sz="half" idx="1"/>
          </p:nvPr>
        </p:nvSpPr>
        <p:spPr/>
        <p:txBody>
          <a:bodyPr rtlCol="0">
            <a:normAutofit fontScale="85000" lnSpcReduction="20000"/>
          </a:bodyPr>
          <a:lstStyle/>
          <a:p>
            <a:pPr eaLnBrk="1" fontAlgn="auto" hangingPunct="1">
              <a:spcAft>
                <a:spcPts val="0"/>
              </a:spcAft>
              <a:defRPr/>
            </a:pPr>
            <a:r>
              <a:rPr lang="en-US" dirty="0" smtClean="0">
                <a:ea typeface="+mn-ea"/>
              </a:rPr>
              <a:t>Preamble:</a:t>
            </a:r>
          </a:p>
          <a:p>
            <a:pPr lvl="1" eaLnBrk="1" fontAlgn="auto" hangingPunct="1">
              <a:spcAft>
                <a:spcPts val="0"/>
              </a:spcAft>
              <a:defRPr/>
            </a:pPr>
            <a:r>
              <a:rPr lang="en-US" dirty="0" smtClean="0">
                <a:ea typeface="+mn-ea"/>
              </a:rPr>
              <a:t>Statement of purpose</a:t>
            </a:r>
          </a:p>
          <a:p>
            <a:pPr eaLnBrk="1" fontAlgn="auto" hangingPunct="1">
              <a:spcAft>
                <a:spcPts val="0"/>
              </a:spcAft>
              <a:defRPr/>
            </a:pPr>
            <a:r>
              <a:rPr lang="en-US" dirty="0" smtClean="0">
                <a:ea typeface="+mn-ea"/>
              </a:rPr>
              <a:t>Articles:</a:t>
            </a:r>
          </a:p>
          <a:p>
            <a:pPr lvl="1" eaLnBrk="1" fontAlgn="auto" hangingPunct="1">
              <a:spcAft>
                <a:spcPts val="0"/>
              </a:spcAft>
              <a:defRPr/>
            </a:pPr>
            <a:r>
              <a:rPr lang="en-US" dirty="0" smtClean="0">
                <a:ea typeface="+mn-ea"/>
              </a:rPr>
              <a:t>I: Legislative Branch</a:t>
            </a:r>
          </a:p>
          <a:p>
            <a:pPr lvl="1" eaLnBrk="1" fontAlgn="auto" hangingPunct="1">
              <a:spcAft>
                <a:spcPts val="0"/>
              </a:spcAft>
              <a:defRPr/>
            </a:pPr>
            <a:r>
              <a:rPr lang="en-US" dirty="0" smtClean="0">
                <a:ea typeface="+mn-ea"/>
              </a:rPr>
              <a:t>II: Executive Branch</a:t>
            </a:r>
          </a:p>
          <a:p>
            <a:pPr lvl="1" eaLnBrk="1" fontAlgn="auto" hangingPunct="1">
              <a:spcAft>
                <a:spcPts val="0"/>
              </a:spcAft>
              <a:defRPr/>
            </a:pPr>
            <a:r>
              <a:rPr lang="en-US" dirty="0" smtClean="0">
                <a:ea typeface="+mn-ea"/>
              </a:rPr>
              <a:t>III: Judicial Branch</a:t>
            </a:r>
          </a:p>
          <a:p>
            <a:pPr lvl="1" eaLnBrk="1" fontAlgn="auto" hangingPunct="1">
              <a:spcAft>
                <a:spcPts val="0"/>
              </a:spcAft>
              <a:defRPr/>
            </a:pPr>
            <a:r>
              <a:rPr lang="en-US" dirty="0" smtClean="0">
                <a:ea typeface="+mn-ea"/>
              </a:rPr>
              <a:t>IV: Relations Among the States</a:t>
            </a:r>
          </a:p>
          <a:p>
            <a:pPr lvl="1" eaLnBrk="1" fontAlgn="auto" hangingPunct="1">
              <a:spcAft>
                <a:spcPts val="0"/>
              </a:spcAft>
              <a:defRPr/>
            </a:pPr>
            <a:r>
              <a:rPr lang="en-US" dirty="0" smtClean="0">
                <a:ea typeface="+mn-ea"/>
              </a:rPr>
              <a:t>V: Amendment Process</a:t>
            </a:r>
          </a:p>
          <a:p>
            <a:pPr lvl="1" eaLnBrk="1" fontAlgn="auto" hangingPunct="1">
              <a:spcAft>
                <a:spcPts val="0"/>
              </a:spcAft>
              <a:defRPr/>
            </a:pPr>
            <a:r>
              <a:rPr lang="en-US" dirty="0" smtClean="0">
                <a:ea typeface="+mn-ea"/>
              </a:rPr>
              <a:t>VI: Federal Power</a:t>
            </a:r>
          </a:p>
          <a:p>
            <a:pPr lvl="1" eaLnBrk="1" fontAlgn="auto" hangingPunct="1">
              <a:spcAft>
                <a:spcPts val="0"/>
              </a:spcAft>
              <a:defRPr/>
            </a:pPr>
            <a:r>
              <a:rPr lang="en-US" dirty="0" smtClean="0">
                <a:ea typeface="+mn-ea"/>
              </a:rPr>
              <a:t>VII: Ratification</a:t>
            </a:r>
          </a:p>
          <a:p>
            <a:pPr eaLnBrk="1" fontAlgn="auto" hangingPunct="1">
              <a:spcAft>
                <a:spcPts val="0"/>
              </a:spcAft>
              <a:defRPr/>
            </a:pPr>
            <a:r>
              <a:rPr lang="en-US" dirty="0" smtClean="0">
                <a:ea typeface="+mn-ea"/>
              </a:rPr>
              <a:t>Amendments:</a:t>
            </a:r>
          </a:p>
          <a:p>
            <a:pPr lvl="1" eaLnBrk="1" fontAlgn="auto" hangingPunct="1">
              <a:spcAft>
                <a:spcPts val="0"/>
              </a:spcAft>
              <a:defRPr/>
            </a:pPr>
            <a:r>
              <a:rPr lang="en-US" dirty="0" smtClean="0">
                <a:ea typeface="+mn-ea"/>
              </a:rPr>
              <a:t>27 Total</a:t>
            </a:r>
          </a:p>
          <a:p>
            <a:pPr lvl="1" eaLnBrk="1" fontAlgn="auto" hangingPunct="1">
              <a:spcAft>
                <a:spcPts val="0"/>
              </a:spcAft>
              <a:defRPr/>
            </a:pPr>
            <a:r>
              <a:rPr lang="en-US" dirty="0" smtClean="0">
                <a:ea typeface="+mn-ea"/>
              </a:rPr>
              <a:t>1</a:t>
            </a:r>
            <a:r>
              <a:rPr lang="en-US" baseline="30000" dirty="0" smtClean="0">
                <a:ea typeface="+mn-ea"/>
              </a:rPr>
              <a:t>st</a:t>
            </a:r>
            <a:r>
              <a:rPr lang="en-US" dirty="0" smtClean="0">
                <a:ea typeface="+mn-ea"/>
              </a:rPr>
              <a:t> ten are the Bill of Rights</a:t>
            </a:r>
            <a:endParaRPr lang="en-US" dirty="0">
              <a:ea typeface="+mn-ea"/>
            </a:endParaRPr>
          </a:p>
        </p:txBody>
      </p:sp>
      <p:pic>
        <p:nvPicPr>
          <p:cNvPr id="16388" name="Content Placeholder 4" descr="const.jpg.gif"/>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18063" y="1600200"/>
            <a:ext cx="3698875"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Article I: Legislative Branch</a:t>
            </a:r>
          </a:p>
        </p:txBody>
      </p:sp>
      <p:sp>
        <p:nvSpPr>
          <p:cNvPr id="17411" name="Content Placeholder 2"/>
          <p:cNvSpPr>
            <a:spLocks noGrp="1"/>
          </p:cNvSpPr>
          <p:nvPr>
            <p:ph sz="half" idx="1"/>
          </p:nvPr>
        </p:nvSpPr>
        <p:spPr/>
        <p:txBody>
          <a:bodyPr/>
          <a:lstStyle/>
          <a:p>
            <a:pPr eaLnBrk="1" hangingPunct="1"/>
            <a:r>
              <a:rPr lang="en-US" altLang="en-US" smtClean="0"/>
              <a:t>Bicameral: </a:t>
            </a:r>
          </a:p>
          <a:p>
            <a:pPr lvl="1" eaLnBrk="1" hangingPunct="1"/>
            <a:r>
              <a:rPr lang="en-US" altLang="en-US" smtClean="0"/>
              <a:t>Senate </a:t>
            </a:r>
          </a:p>
          <a:p>
            <a:pPr lvl="2" eaLnBrk="1" hangingPunct="1"/>
            <a:r>
              <a:rPr lang="en-US" altLang="en-US" smtClean="0"/>
              <a:t> 2 Senators for each state</a:t>
            </a:r>
          </a:p>
          <a:p>
            <a:pPr lvl="1" eaLnBrk="1" hangingPunct="1"/>
            <a:r>
              <a:rPr lang="en-US" altLang="en-US" smtClean="0"/>
              <a:t>House of Representatives</a:t>
            </a:r>
          </a:p>
          <a:p>
            <a:pPr lvl="2" eaLnBrk="1" hangingPunct="1"/>
            <a:r>
              <a:rPr lang="en-US" altLang="en-US" smtClean="0"/>
              <a:t>Based on population</a:t>
            </a:r>
          </a:p>
          <a:p>
            <a:pPr eaLnBrk="1" hangingPunct="1"/>
            <a:r>
              <a:rPr lang="en-US" altLang="en-US" smtClean="0"/>
              <a:t>Reps serve for 2 year terms</a:t>
            </a:r>
          </a:p>
          <a:p>
            <a:pPr eaLnBrk="1" hangingPunct="1"/>
            <a:r>
              <a:rPr lang="en-US" altLang="en-US" smtClean="0"/>
              <a:t>Senators serve for 6 year terms</a:t>
            </a:r>
          </a:p>
        </p:txBody>
      </p:sp>
      <p:sp>
        <p:nvSpPr>
          <p:cNvPr id="17412" name="Content Placeholder 3"/>
          <p:cNvSpPr>
            <a:spLocks noGrp="1"/>
          </p:cNvSpPr>
          <p:nvPr>
            <p:ph sz="half" idx="2"/>
          </p:nvPr>
        </p:nvSpPr>
        <p:spPr/>
        <p:txBody>
          <a:bodyPr/>
          <a:lstStyle/>
          <a:p>
            <a:pPr eaLnBrk="1" hangingPunct="1"/>
            <a:r>
              <a:rPr lang="en-US" altLang="en-US" smtClean="0"/>
              <a:t>Important Powers:</a:t>
            </a:r>
          </a:p>
          <a:p>
            <a:pPr lvl="1" eaLnBrk="1" hangingPunct="1"/>
            <a:r>
              <a:rPr lang="en-US" altLang="en-US" smtClean="0"/>
              <a:t>Make laws</a:t>
            </a:r>
          </a:p>
          <a:p>
            <a:pPr lvl="1" eaLnBrk="1" hangingPunct="1"/>
            <a:r>
              <a:rPr lang="en-US" altLang="en-US" smtClean="0"/>
              <a:t>Set taxes</a:t>
            </a:r>
          </a:p>
          <a:p>
            <a:pPr lvl="1" eaLnBrk="1" hangingPunct="1"/>
            <a:r>
              <a:rPr lang="en-US" altLang="en-US" smtClean="0"/>
              <a:t>Declare war</a:t>
            </a:r>
          </a:p>
          <a:p>
            <a:pPr lvl="1" eaLnBrk="1" hangingPunct="1"/>
            <a:r>
              <a:rPr lang="en-US" altLang="en-US" smtClean="0"/>
              <a:t>Override Vetoes</a:t>
            </a:r>
          </a:p>
          <a:p>
            <a:pPr lvl="1" eaLnBrk="1" hangingPunct="1"/>
            <a:r>
              <a:rPr lang="en-US" altLang="en-US" smtClean="0"/>
              <a:t>Borrow money</a:t>
            </a:r>
          </a:p>
          <a:p>
            <a:pPr lvl="1" eaLnBrk="1" hangingPunct="1"/>
            <a:r>
              <a:rPr lang="en-US" altLang="en-US" smtClean="0"/>
              <a:t>Regulate international and national trade</a:t>
            </a:r>
          </a:p>
          <a:p>
            <a:pPr lvl="1" eaLnBrk="1" hangingPunct="1"/>
            <a:r>
              <a:rPr lang="en-US" altLang="en-US" smtClean="0"/>
              <a:t>Print money</a:t>
            </a:r>
          </a:p>
          <a:p>
            <a:pPr lvl="1" eaLnBrk="1" hangingPunct="1"/>
            <a:endParaRPr lang="en-US" altLang="en-US" smtClean="0"/>
          </a:p>
        </p:txBody>
      </p:sp>
      <p:pic>
        <p:nvPicPr>
          <p:cNvPr id="17413" name="Picture 4" descr="sealofcongres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78788" y="920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descr="congresswa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556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t>Article II: Executive Branch</a:t>
            </a:r>
          </a:p>
        </p:txBody>
      </p:sp>
      <p:sp>
        <p:nvSpPr>
          <p:cNvPr id="18435" name="Content Placeholder 2"/>
          <p:cNvSpPr>
            <a:spLocks noGrp="1"/>
          </p:cNvSpPr>
          <p:nvPr>
            <p:ph sz="half" idx="1"/>
          </p:nvPr>
        </p:nvSpPr>
        <p:spPr/>
        <p:txBody>
          <a:bodyPr/>
          <a:lstStyle/>
          <a:p>
            <a:pPr eaLnBrk="1" hangingPunct="1"/>
            <a:r>
              <a:rPr lang="en-US" altLang="en-US" smtClean="0"/>
              <a:t>President and Vice President are elected to 4 year terms</a:t>
            </a:r>
          </a:p>
          <a:p>
            <a:pPr eaLnBrk="1" hangingPunct="1"/>
            <a:r>
              <a:rPr lang="en-US" altLang="en-US" smtClean="0"/>
              <a:t>Qualifications:</a:t>
            </a:r>
          </a:p>
          <a:p>
            <a:pPr lvl="1" eaLnBrk="1" hangingPunct="1"/>
            <a:r>
              <a:rPr lang="en-US" altLang="en-US" smtClean="0"/>
              <a:t>At least 35 years old</a:t>
            </a:r>
          </a:p>
          <a:p>
            <a:pPr lvl="1" eaLnBrk="1" hangingPunct="1"/>
            <a:r>
              <a:rPr lang="en-US" altLang="en-US" smtClean="0"/>
              <a:t>14 year resident of the US</a:t>
            </a:r>
          </a:p>
          <a:p>
            <a:pPr lvl="1" eaLnBrk="1" hangingPunct="1"/>
            <a:r>
              <a:rPr lang="en-US" altLang="en-US" smtClean="0"/>
              <a:t>Natural born citizen</a:t>
            </a:r>
          </a:p>
          <a:p>
            <a:pPr eaLnBrk="1" hangingPunct="1"/>
            <a:r>
              <a:rPr lang="en-US" altLang="en-US" smtClean="0"/>
              <a:t>Elected by the Electoral College</a:t>
            </a:r>
          </a:p>
          <a:p>
            <a:pPr eaLnBrk="1" hangingPunct="1"/>
            <a:endParaRPr lang="en-US" altLang="en-US" smtClean="0"/>
          </a:p>
        </p:txBody>
      </p:sp>
      <p:sp>
        <p:nvSpPr>
          <p:cNvPr id="18436" name="Content Placeholder 3"/>
          <p:cNvSpPr>
            <a:spLocks noGrp="1"/>
          </p:cNvSpPr>
          <p:nvPr>
            <p:ph sz="half" idx="2"/>
          </p:nvPr>
        </p:nvSpPr>
        <p:spPr/>
        <p:txBody>
          <a:bodyPr/>
          <a:lstStyle/>
          <a:p>
            <a:pPr eaLnBrk="1" hangingPunct="1"/>
            <a:r>
              <a:rPr lang="en-US" altLang="en-US" smtClean="0"/>
              <a:t>Important powers:</a:t>
            </a:r>
          </a:p>
          <a:p>
            <a:pPr lvl="1" eaLnBrk="1" hangingPunct="1"/>
            <a:r>
              <a:rPr lang="en-US" altLang="en-US" smtClean="0"/>
              <a:t>Commander-in-Chief</a:t>
            </a:r>
          </a:p>
          <a:p>
            <a:pPr lvl="1" eaLnBrk="1" hangingPunct="1"/>
            <a:r>
              <a:rPr lang="en-US" altLang="en-US" smtClean="0"/>
              <a:t>Grant pardons</a:t>
            </a:r>
          </a:p>
          <a:p>
            <a:pPr lvl="1" eaLnBrk="1" hangingPunct="1"/>
            <a:r>
              <a:rPr lang="en-US" altLang="en-US" smtClean="0"/>
              <a:t>Make treaties</a:t>
            </a:r>
          </a:p>
          <a:p>
            <a:pPr lvl="1" eaLnBrk="1" hangingPunct="1"/>
            <a:r>
              <a:rPr lang="en-US" altLang="en-US" smtClean="0"/>
              <a:t>Appoint federal officers</a:t>
            </a:r>
          </a:p>
          <a:p>
            <a:pPr lvl="1" eaLnBrk="1" hangingPunct="1"/>
            <a:r>
              <a:rPr lang="en-US" altLang="en-US" smtClean="0"/>
              <a:t>Ensure laws are executed</a:t>
            </a:r>
          </a:p>
          <a:p>
            <a:pPr lvl="1" eaLnBrk="1" hangingPunct="1"/>
            <a:endParaRPr lang="en-US" altLang="en-US" smtClean="0"/>
          </a:p>
        </p:txBody>
      </p:sp>
      <p:pic>
        <p:nvPicPr>
          <p:cNvPr id="18437" name="Picture 4" descr="White_Hous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1198563"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descr="pressea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92075"/>
            <a:ext cx="1136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t>Article III: Judicial Branch</a:t>
            </a:r>
          </a:p>
        </p:txBody>
      </p:sp>
      <p:sp>
        <p:nvSpPr>
          <p:cNvPr id="19459" name="Content Placeholder 2"/>
          <p:cNvSpPr>
            <a:spLocks noGrp="1"/>
          </p:cNvSpPr>
          <p:nvPr>
            <p:ph sz="half" idx="1"/>
          </p:nvPr>
        </p:nvSpPr>
        <p:spPr/>
        <p:txBody>
          <a:bodyPr/>
          <a:lstStyle/>
          <a:p>
            <a:pPr eaLnBrk="1" hangingPunct="1"/>
            <a:r>
              <a:rPr lang="en-US" altLang="en-US" smtClean="0"/>
              <a:t>Supreme Court judges serve for life unless impeached.</a:t>
            </a:r>
          </a:p>
          <a:p>
            <a:pPr eaLnBrk="1" hangingPunct="1"/>
            <a:r>
              <a:rPr lang="en-US" altLang="en-US" smtClean="0"/>
              <a:t>Judicial power rests with US Supreme Court and other courts created by Congress</a:t>
            </a:r>
          </a:p>
          <a:p>
            <a:pPr eaLnBrk="1" hangingPunct="1"/>
            <a:endParaRPr lang="en-US" altLang="en-US" smtClean="0"/>
          </a:p>
        </p:txBody>
      </p:sp>
      <p:sp>
        <p:nvSpPr>
          <p:cNvPr id="19460" name="Content Placeholder 3"/>
          <p:cNvSpPr>
            <a:spLocks noGrp="1"/>
          </p:cNvSpPr>
          <p:nvPr>
            <p:ph sz="half" idx="2"/>
          </p:nvPr>
        </p:nvSpPr>
        <p:spPr/>
        <p:txBody>
          <a:bodyPr/>
          <a:lstStyle/>
          <a:p>
            <a:pPr eaLnBrk="1" hangingPunct="1"/>
            <a:r>
              <a:rPr lang="en-US" altLang="en-US" smtClean="0"/>
              <a:t>Important Powers:</a:t>
            </a:r>
          </a:p>
          <a:p>
            <a:pPr lvl="1" eaLnBrk="1" hangingPunct="1"/>
            <a:r>
              <a:rPr lang="en-US" altLang="en-US" smtClean="0"/>
              <a:t>Decides cases of Constitutional law and federal law</a:t>
            </a:r>
          </a:p>
          <a:p>
            <a:pPr lvl="1" eaLnBrk="1" hangingPunct="1"/>
            <a:r>
              <a:rPr lang="en-US" altLang="en-US" smtClean="0"/>
              <a:t>Cases involving ambassadors go straight to Supreme Court</a:t>
            </a:r>
          </a:p>
          <a:p>
            <a:pPr lvl="1" eaLnBrk="1" hangingPunct="1"/>
            <a:r>
              <a:rPr lang="en-US" altLang="en-US" smtClean="0"/>
              <a:t>Judicial Review comes later (1803 – </a:t>
            </a:r>
            <a:r>
              <a:rPr lang="en-US" altLang="en-US" i="1" smtClean="0"/>
              <a:t>Marbury v. Madison</a:t>
            </a:r>
            <a:r>
              <a:rPr lang="en-US" altLang="en-US" smtClean="0"/>
              <a:t>)</a:t>
            </a:r>
          </a:p>
        </p:txBody>
      </p:sp>
      <p:pic>
        <p:nvPicPr>
          <p:cNvPr id="19461" name="Picture 4" descr="supreme-court-building-washington-d-c-dcs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5" descr="us_supreme_court_seal.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457200"/>
            <a:ext cx="938213"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Other Important Articles:</a:t>
            </a:r>
          </a:p>
        </p:txBody>
      </p:sp>
      <p:sp>
        <p:nvSpPr>
          <p:cNvPr id="20483" name="Content Placeholder 2"/>
          <p:cNvSpPr>
            <a:spLocks noGrp="1"/>
          </p:cNvSpPr>
          <p:nvPr>
            <p:ph sz="half" idx="1"/>
          </p:nvPr>
        </p:nvSpPr>
        <p:spPr/>
        <p:txBody>
          <a:bodyPr/>
          <a:lstStyle/>
          <a:p>
            <a:pPr eaLnBrk="1" hangingPunct="1"/>
            <a:r>
              <a:rPr lang="en-US" altLang="en-US" sz="2600" smtClean="0"/>
              <a:t>Article V: Amendments:</a:t>
            </a:r>
          </a:p>
          <a:p>
            <a:pPr lvl="1" eaLnBrk="1" hangingPunct="1"/>
            <a:r>
              <a:rPr lang="en-US" altLang="en-US" sz="2200" smtClean="0"/>
              <a:t>Amendments are proposed when 2/3 of House and Senate deem it necessary</a:t>
            </a:r>
          </a:p>
          <a:p>
            <a:pPr lvl="1" eaLnBrk="1" hangingPunct="1"/>
            <a:r>
              <a:rPr lang="en-US" altLang="en-US" sz="2200" smtClean="0"/>
              <a:t>Amendments are proposed when 2/3 of states deem it necessary</a:t>
            </a:r>
          </a:p>
          <a:p>
            <a:pPr lvl="1" eaLnBrk="1" hangingPunct="1"/>
            <a:r>
              <a:rPr lang="en-US" altLang="en-US" sz="2200" smtClean="0"/>
              <a:t>Amendments must be ratified by ¾ of state legislatures or by conventions in ¾ of states</a:t>
            </a:r>
          </a:p>
          <a:p>
            <a:pPr lvl="1" eaLnBrk="1" hangingPunct="1"/>
            <a:endParaRPr lang="en-US" altLang="en-US" sz="2200" smtClean="0"/>
          </a:p>
        </p:txBody>
      </p:sp>
      <p:sp>
        <p:nvSpPr>
          <p:cNvPr id="4" name="Content Placeholder 3"/>
          <p:cNvSpPr>
            <a:spLocks noGrp="1"/>
          </p:cNvSpPr>
          <p:nvPr>
            <p:ph sz="half" idx="2"/>
          </p:nvPr>
        </p:nvSpPr>
        <p:spPr/>
        <p:txBody>
          <a:bodyPr rtlCol="0">
            <a:normAutofit/>
          </a:bodyPr>
          <a:lstStyle/>
          <a:p>
            <a:pPr eaLnBrk="1" fontAlgn="auto" hangingPunct="1">
              <a:spcAft>
                <a:spcPts val="0"/>
              </a:spcAft>
              <a:defRPr/>
            </a:pPr>
            <a:r>
              <a:rPr lang="en-US" dirty="0" smtClean="0">
                <a:ea typeface="+mn-ea"/>
              </a:rPr>
              <a:t>Article VI: Federal Power</a:t>
            </a:r>
          </a:p>
          <a:p>
            <a:pPr lvl="1" eaLnBrk="1" fontAlgn="auto" hangingPunct="1">
              <a:spcAft>
                <a:spcPts val="0"/>
              </a:spcAft>
              <a:defRPr/>
            </a:pPr>
            <a:r>
              <a:rPr lang="en-US" dirty="0" smtClean="0">
                <a:ea typeface="+mn-ea"/>
              </a:rPr>
              <a:t> Supremacy Clause: Federal law is supreme to state law</a:t>
            </a:r>
          </a:p>
          <a:p>
            <a:pPr lvl="1" eaLnBrk="1" fontAlgn="auto" hangingPunct="1">
              <a:spcAft>
                <a:spcPts val="0"/>
              </a:spcAft>
              <a:defRPr/>
            </a:pPr>
            <a:r>
              <a:rPr lang="en-US" dirty="0" smtClean="0">
                <a:ea typeface="+mn-ea"/>
              </a:rPr>
              <a:t>No religious tests for public office</a:t>
            </a:r>
            <a:endParaRPr lang="en-US" dirty="0">
              <a:ea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685800"/>
            <a:ext cx="7772400" cy="1470025"/>
          </a:xfrm>
        </p:spPr>
        <p:txBody>
          <a:bodyPr/>
          <a:lstStyle/>
          <a:p>
            <a:pPr eaLnBrk="1" hangingPunct="1"/>
            <a:r>
              <a:rPr lang="en-US" altLang="en-US" smtClean="0"/>
              <a:t>United States Constitution 101</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a:ea typeface="+mn-ea"/>
            </a:endParaRPr>
          </a:p>
        </p:txBody>
      </p:sp>
      <p:sp>
        <p:nvSpPr>
          <p:cNvPr id="5" name="Rectangle 4"/>
          <p:cNvSpPr/>
          <p:nvPr/>
        </p:nvSpPr>
        <p:spPr>
          <a:xfrm>
            <a:off x="26988" y="0"/>
            <a:ext cx="9144000" cy="6858000"/>
          </a:xfrm>
          <a:prstGeom prst="rect">
            <a:avLst/>
          </a:prstGeom>
          <a:solidFill>
            <a:schemeClr val="bg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077" name="Picture 2" descr="http://www.hbg.psu.edu/clubs/GSA/i/constitu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09700"/>
            <a:ext cx="655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57200" y="76200"/>
            <a:ext cx="8229600" cy="1295400"/>
          </a:xfrm>
          <a:prstGeom prst="rect">
            <a:avLst/>
          </a:prstGeom>
        </p:spPr>
        <p:txBody>
          <a:bodyPr anchor="ctr">
            <a:normAutofit fontScale="85000" lnSpcReduction="20000"/>
          </a:bodyPr>
          <a:lstStyle/>
          <a:p>
            <a:pPr algn="ctr" eaLnBrk="1" fontAlgn="auto" hangingPunct="1">
              <a:spcAft>
                <a:spcPts val="0"/>
              </a:spcAft>
              <a:defRPr/>
            </a:pPr>
            <a:r>
              <a:rPr lang="en-US" sz="10600" dirty="0">
                <a:solidFill>
                  <a:schemeClr val="tx2">
                    <a:lumMod val="75000"/>
                  </a:schemeClr>
                </a:solidFill>
                <a:latin typeface="Brush Script MT" pitchFamily="66" charset="0"/>
                <a:ea typeface="+mj-ea"/>
                <a:cs typeface="+mj-cs"/>
              </a:rPr>
              <a:t>The Constitution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rPr>
              <a:t>Important Amendments:</a:t>
            </a:r>
            <a:br>
              <a:rPr lang="en-US" dirty="0" smtClean="0">
                <a:ea typeface="+mj-ea"/>
              </a:rPr>
            </a:br>
            <a:r>
              <a:rPr lang="en-US" dirty="0" smtClean="0">
                <a:ea typeface="+mj-ea"/>
              </a:rPr>
              <a:t>Bill of Rights</a:t>
            </a:r>
            <a:endParaRPr lang="en-US" dirty="0">
              <a:ea typeface="+mj-ea"/>
            </a:endParaRPr>
          </a:p>
        </p:txBody>
      </p:sp>
      <p:sp>
        <p:nvSpPr>
          <p:cNvPr id="3" name="Content Placeholder 2"/>
          <p:cNvSpPr>
            <a:spLocks noGrp="1"/>
          </p:cNvSpPr>
          <p:nvPr>
            <p:ph sz="half" idx="1"/>
          </p:nvPr>
        </p:nvSpPr>
        <p:spPr>
          <a:xfrm>
            <a:off x="457200" y="1570038"/>
            <a:ext cx="4038600" cy="4525962"/>
          </a:xfrm>
        </p:spPr>
        <p:txBody>
          <a:bodyPr rtlCol="0">
            <a:normAutofit fontScale="77500" lnSpcReduction="20000"/>
          </a:bodyPr>
          <a:lstStyle/>
          <a:p>
            <a:pPr marL="514350" indent="-514350" eaLnBrk="1" fontAlgn="auto" hangingPunct="1">
              <a:spcAft>
                <a:spcPts val="0"/>
              </a:spcAft>
              <a:buFont typeface="+mj-lt"/>
              <a:buAutoNum type="arabicPeriod"/>
              <a:defRPr/>
            </a:pPr>
            <a:r>
              <a:rPr lang="en-US" dirty="0" smtClean="0">
                <a:ea typeface="+mn-ea"/>
              </a:rPr>
              <a:t>Freedom of religion, of speech, of the press, to assemble, and to petition</a:t>
            </a:r>
          </a:p>
          <a:p>
            <a:pPr marL="514350" indent="-514350" eaLnBrk="1" fontAlgn="auto" hangingPunct="1">
              <a:spcAft>
                <a:spcPts val="0"/>
              </a:spcAft>
              <a:buFont typeface="+mj-lt"/>
              <a:buAutoNum type="arabicPeriod"/>
              <a:defRPr/>
            </a:pPr>
            <a:r>
              <a:rPr lang="en-US" dirty="0" smtClean="0">
                <a:ea typeface="+mn-ea"/>
              </a:rPr>
              <a:t>Right to bear arms</a:t>
            </a:r>
          </a:p>
          <a:p>
            <a:pPr marL="514350" indent="-514350" eaLnBrk="1" fontAlgn="auto" hangingPunct="1">
              <a:spcAft>
                <a:spcPts val="0"/>
              </a:spcAft>
              <a:buFont typeface="+mj-lt"/>
              <a:buAutoNum type="arabicPeriod"/>
              <a:defRPr/>
            </a:pPr>
            <a:r>
              <a:rPr lang="en-US" dirty="0" smtClean="0">
                <a:ea typeface="+mn-ea"/>
              </a:rPr>
              <a:t>No quartering of soldiers</a:t>
            </a:r>
          </a:p>
          <a:p>
            <a:pPr marL="514350" indent="-514350" eaLnBrk="1" fontAlgn="auto" hangingPunct="1">
              <a:spcAft>
                <a:spcPts val="0"/>
              </a:spcAft>
              <a:buFont typeface="+mj-lt"/>
              <a:buAutoNum type="arabicPeriod"/>
              <a:defRPr/>
            </a:pPr>
            <a:r>
              <a:rPr lang="en-US" dirty="0" smtClean="0">
                <a:ea typeface="+mn-ea"/>
              </a:rPr>
              <a:t>No unreasonable search and seizure</a:t>
            </a:r>
          </a:p>
          <a:p>
            <a:pPr marL="514350" indent="-514350" eaLnBrk="1" fontAlgn="auto" hangingPunct="1">
              <a:spcAft>
                <a:spcPts val="0"/>
              </a:spcAft>
              <a:buFont typeface="+mj-lt"/>
              <a:buAutoNum type="arabicPeriod"/>
              <a:defRPr/>
            </a:pPr>
            <a:r>
              <a:rPr lang="en-US" dirty="0" smtClean="0">
                <a:ea typeface="+mn-ea"/>
              </a:rPr>
              <a:t>Indictments; Due process; Self-incrimination; Double jeopardy, and rules for Eminent Domain.</a:t>
            </a:r>
          </a:p>
        </p:txBody>
      </p:sp>
      <p:sp>
        <p:nvSpPr>
          <p:cNvPr id="4" name="Content Placeholder 3"/>
          <p:cNvSpPr>
            <a:spLocks noGrp="1"/>
          </p:cNvSpPr>
          <p:nvPr>
            <p:ph sz="half" idx="2"/>
          </p:nvPr>
        </p:nvSpPr>
        <p:spPr/>
        <p:txBody>
          <a:bodyPr rtlCol="0">
            <a:normAutofit fontScale="77500" lnSpcReduction="20000"/>
          </a:bodyPr>
          <a:lstStyle/>
          <a:p>
            <a:pPr marL="514350" indent="-514350" eaLnBrk="1" fontAlgn="auto" hangingPunct="1">
              <a:spcAft>
                <a:spcPts val="0"/>
              </a:spcAft>
              <a:buFont typeface="+mj-lt"/>
              <a:buAutoNum type="arabicPeriod" startAt="6"/>
              <a:defRPr/>
            </a:pPr>
            <a:r>
              <a:rPr lang="en-US" dirty="0" smtClean="0">
                <a:ea typeface="+mn-ea"/>
              </a:rPr>
              <a:t>Right to a fair and speedy public trial, Notice of accusations, Confronting one's accuser, Subpoenas, Right to counsel</a:t>
            </a:r>
          </a:p>
          <a:p>
            <a:pPr marL="514350" indent="-514350" eaLnBrk="1" fontAlgn="auto" hangingPunct="1">
              <a:spcAft>
                <a:spcPts val="0"/>
              </a:spcAft>
              <a:buFont typeface="+mj-lt"/>
              <a:buAutoNum type="arabicPeriod" startAt="6"/>
              <a:defRPr/>
            </a:pPr>
            <a:r>
              <a:rPr lang="en-US" dirty="0" smtClean="0">
                <a:ea typeface="+mn-ea"/>
              </a:rPr>
              <a:t>Right to trial by jury in civil cases</a:t>
            </a:r>
          </a:p>
          <a:p>
            <a:pPr marL="514350" indent="-514350" eaLnBrk="1" fontAlgn="auto" hangingPunct="1">
              <a:spcAft>
                <a:spcPts val="0"/>
              </a:spcAft>
              <a:buFont typeface="+mj-lt"/>
              <a:buAutoNum type="arabicPeriod" startAt="6"/>
              <a:defRPr/>
            </a:pPr>
            <a:r>
              <a:rPr lang="en-US" dirty="0" smtClean="0">
                <a:ea typeface="+mn-ea"/>
              </a:rPr>
              <a:t>No excessive bail &amp; fines or cruel &amp; unusual punishment</a:t>
            </a:r>
          </a:p>
          <a:p>
            <a:pPr marL="514350" indent="-514350" eaLnBrk="1" fontAlgn="auto" hangingPunct="1">
              <a:spcAft>
                <a:spcPts val="0"/>
              </a:spcAft>
              <a:buFont typeface="+mj-lt"/>
              <a:buAutoNum type="arabicPeriod" startAt="6"/>
              <a:defRPr/>
            </a:pPr>
            <a:r>
              <a:rPr lang="en-US" dirty="0" smtClean="0">
                <a:ea typeface="+mn-ea"/>
              </a:rPr>
              <a:t>There are other rights not written in the Constitution</a:t>
            </a:r>
          </a:p>
          <a:p>
            <a:pPr marL="514350" indent="-514350" eaLnBrk="1" fontAlgn="auto" hangingPunct="1">
              <a:spcAft>
                <a:spcPts val="0"/>
              </a:spcAft>
              <a:buFont typeface="+mj-lt"/>
              <a:buAutoNum type="arabicPeriod" startAt="6"/>
              <a:defRPr/>
            </a:pPr>
            <a:r>
              <a:rPr lang="en-US" dirty="0" smtClean="0">
                <a:ea typeface="+mn-ea"/>
              </a:rPr>
              <a:t>All rights not given to Federal Government belong to states and people.</a:t>
            </a:r>
            <a:endParaRPr lang="en-US" dirty="0">
              <a:ea typeface="+mn-ea"/>
            </a:endParaRPr>
          </a:p>
        </p:txBody>
      </p:sp>
      <p:pic>
        <p:nvPicPr>
          <p:cNvPr id="21509" name="Picture 5" descr="D:\My Documents\Temp Internet Files\Temporary Internet Files\Content.IE5\0963A0VK\MCj008856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4800600"/>
            <a:ext cx="14414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rPr>
              <a:t>Other Important Amendments:</a:t>
            </a:r>
            <a:br>
              <a:rPr lang="en-US" dirty="0" smtClean="0">
                <a:ea typeface="+mj-ea"/>
              </a:rPr>
            </a:br>
            <a:r>
              <a:rPr lang="en-US" dirty="0" smtClean="0">
                <a:ea typeface="+mj-ea"/>
              </a:rPr>
              <a:t>Reconstruction Amendments</a:t>
            </a:r>
            <a:endParaRPr lang="en-US" dirty="0">
              <a:ea typeface="+mj-ea"/>
            </a:endParaRPr>
          </a:p>
        </p:txBody>
      </p:sp>
      <p:sp>
        <p:nvSpPr>
          <p:cNvPr id="22531" name="Content Placeholder 2"/>
          <p:cNvSpPr>
            <a:spLocks noGrp="1"/>
          </p:cNvSpPr>
          <p:nvPr>
            <p:ph sz="half" idx="1"/>
          </p:nvPr>
        </p:nvSpPr>
        <p:spPr>
          <a:xfrm>
            <a:off x="457200" y="1600200"/>
            <a:ext cx="7543800" cy="4525963"/>
          </a:xfrm>
        </p:spPr>
        <p:txBody>
          <a:bodyPr/>
          <a:lstStyle/>
          <a:p>
            <a:pPr eaLnBrk="1" hangingPunct="1"/>
            <a:r>
              <a:rPr lang="en-US" altLang="en-US" u="sng" smtClean="0"/>
              <a:t>13</a:t>
            </a:r>
            <a:r>
              <a:rPr lang="en-US" altLang="en-US" u="sng" baseline="30000" smtClean="0"/>
              <a:t>th</a:t>
            </a:r>
            <a:r>
              <a:rPr lang="en-US" altLang="en-US" u="sng" smtClean="0"/>
              <a:t> Amendment</a:t>
            </a:r>
          </a:p>
          <a:p>
            <a:pPr lvl="1" eaLnBrk="1" hangingPunct="1"/>
            <a:r>
              <a:rPr lang="en-US" altLang="en-US" smtClean="0"/>
              <a:t>abolished slavery</a:t>
            </a:r>
          </a:p>
          <a:p>
            <a:pPr eaLnBrk="1" hangingPunct="1"/>
            <a:r>
              <a:rPr lang="en-US" altLang="en-US" u="sng" smtClean="0"/>
              <a:t>14</a:t>
            </a:r>
            <a:r>
              <a:rPr lang="en-US" altLang="en-US" u="sng" baseline="30000" smtClean="0"/>
              <a:t>th</a:t>
            </a:r>
            <a:r>
              <a:rPr lang="en-US" altLang="en-US" u="sng" smtClean="0"/>
              <a:t> Amendment</a:t>
            </a:r>
          </a:p>
          <a:p>
            <a:pPr lvl="1" eaLnBrk="1" hangingPunct="1"/>
            <a:r>
              <a:rPr lang="en-US" altLang="en-US" smtClean="0"/>
              <a:t>Due process and equal protection under the law</a:t>
            </a:r>
          </a:p>
          <a:p>
            <a:pPr lvl="1" eaLnBrk="1" hangingPunct="1"/>
            <a:r>
              <a:rPr lang="en-US" altLang="en-US" smtClean="0"/>
              <a:t>All persons born in US are citizens</a:t>
            </a:r>
          </a:p>
          <a:p>
            <a:pPr eaLnBrk="1" hangingPunct="1"/>
            <a:r>
              <a:rPr lang="en-US" altLang="en-US" u="sng" smtClean="0"/>
              <a:t>15</a:t>
            </a:r>
            <a:r>
              <a:rPr lang="en-US" altLang="en-US" u="sng" baseline="30000" smtClean="0"/>
              <a:t>th</a:t>
            </a:r>
            <a:r>
              <a:rPr lang="en-US" altLang="en-US" u="sng" smtClean="0"/>
              <a:t> Amendment</a:t>
            </a:r>
          </a:p>
          <a:p>
            <a:pPr lvl="1" eaLnBrk="1" hangingPunct="1"/>
            <a:r>
              <a:rPr lang="en-US" altLang="en-US" smtClean="0"/>
              <a:t>Right to vote regardless of race, color, or previous servitude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mtClean="0"/>
              <a:t>Other Important Amendments:</a:t>
            </a:r>
          </a:p>
        </p:txBody>
      </p:sp>
      <p:sp>
        <p:nvSpPr>
          <p:cNvPr id="23555" name="Content Placeholder 2"/>
          <p:cNvSpPr>
            <a:spLocks noGrp="1"/>
          </p:cNvSpPr>
          <p:nvPr>
            <p:ph sz="half" idx="1"/>
          </p:nvPr>
        </p:nvSpPr>
        <p:spPr>
          <a:xfrm>
            <a:off x="457200" y="1600200"/>
            <a:ext cx="7543800" cy="4525963"/>
          </a:xfrm>
        </p:spPr>
        <p:txBody>
          <a:bodyPr/>
          <a:lstStyle/>
          <a:p>
            <a:pPr eaLnBrk="1" hangingPunct="1">
              <a:lnSpc>
                <a:spcPct val="80000"/>
              </a:lnSpc>
            </a:pPr>
            <a:r>
              <a:rPr lang="en-US" altLang="en-US" sz="2600" u="sng" smtClean="0"/>
              <a:t>18th Amendment</a:t>
            </a:r>
          </a:p>
          <a:p>
            <a:pPr lvl="1" eaLnBrk="1" hangingPunct="1">
              <a:lnSpc>
                <a:spcPct val="80000"/>
              </a:lnSpc>
            </a:pPr>
            <a:r>
              <a:rPr lang="en-US" altLang="en-US" sz="2200" smtClean="0"/>
              <a:t>Prohibition of alcohol</a:t>
            </a:r>
          </a:p>
          <a:p>
            <a:pPr eaLnBrk="1" hangingPunct="1">
              <a:lnSpc>
                <a:spcPct val="80000"/>
              </a:lnSpc>
            </a:pPr>
            <a:r>
              <a:rPr lang="en-US" altLang="en-US" sz="2600" u="sng" smtClean="0"/>
              <a:t>19</a:t>
            </a:r>
            <a:r>
              <a:rPr lang="en-US" altLang="en-US" sz="2600" u="sng" baseline="30000" smtClean="0"/>
              <a:t>th</a:t>
            </a:r>
            <a:r>
              <a:rPr lang="en-US" altLang="en-US" sz="2600" u="sng" smtClean="0"/>
              <a:t> Amendment:</a:t>
            </a:r>
          </a:p>
          <a:p>
            <a:pPr lvl="1" eaLnBrk="1" hangingPunct="1">
              <a:lnSpc>
                <a:spcPct val="80000"/>
              </a:lnSpc>
            </a:pPr>
            <a:r>
              <a:rPr lang="en-US" altLang="en-US" sz="2200" smtClean="0"/>
              <a:t> Women</a:t>
            </a:r>
            <a:r>
              <a:rPr lang="ja-JP" altLang="en-US" sz="2200" smtClean="0"/>
              <a:t>’</a:t>
            </a:r>
            <a:r>
              <a:rPr lang="en-US" altLang="ja-JP" sz="2200" smtClean="0"/>
              <a:t>s suffrage</a:t>
            </a:r>
          </a:p>
          <a:p>
            <a:pPr eaLnBrk="1" hangingPunct="1">
              <a:lnSpc>
                <a:spcPct val="80000"/>
              </a:lnSpc>
            </a:pPr>
            <a:r>
              <a:rPr lang="en-US" altLang="en-US" sz="2600" u="sng" smtClean="0"/>
              <a:t>21</a:t>
            </a:r>
            <a:r>
              <a:rPr lang="en-US" altLang="en-US" sz="2600" u="sng" baseline="30000" smtClean="0"/>
              <a:t>st</a:t>
            </a:r>
            <a:r>
              <a:rPr lang="en-US" altLang="en-US" sz="2600" u="sng" smtClean="0"/>
              <a:t> Amendment:</a:t>
            </a:r>
          </a:p>
          <a:p>
            <a:pPr lvl="1" eaLnBrk="1" hangingPunct="1">
              <a:lnSpc>
                <a:spcPct val="80000"/>
              </a:lnSpc>
            </a:pPr>
            <a:r>
              <a:rPr lang="en-US" altLang="en-US" sz="2200" smtClean="0"/>
              <a:t> Repeals prohibition</a:t>
            </a:r>
          </a:p>
          <a:p>
            <a:pPr eaLnBrk="1" hangingPunct="1">
              <a:lnSpc>
                <a:spcPct val="80000"/>
              </a:lnSpc>
            </a:pPr>
            <a:r>
              <a:rPr lang="en-US" altLang="en-US" sz="2600" u="sng" smtClean="0"/>
              <a:t>22</a:t>
            </a:r>
            <a:r>
              <a:rPr lang="en-US" altLang="en-US" sz="2600" u="sng" baseline="30000" smtClean="0"/>
              <a:t>nd</a:t>
            </a:r>
            <a:r>
              <a:rPr lang="en-US" altLang="en-US" sz="2600" u="sng" smtClean="0"/>
              <a:t> Amendment:</a:t>
            </a:r>
          </a:p>
          <a:p>
            <a:pPr lvl="1" eaLnBrk="1" hangingPunct="1">
              <a:lnSpc>
                <a:spcPct val="80000"/>
              </a:lnSpc>
            </a:pPr>
            <a:r>
              <a:rPr lang="en-US" altLang="en-US" sz="2200" smtClean="0"/>
              <a:t> Presidential term limits</a:t>
            </a:r>
          </a:p>
          <a:p>
            <a:pPr eaLnBrk="1" hangingPunct="1">
              <a:lnSpc>
                <a:spcPct val="80000"/>
              </a:lnSpc>
            </a:pPr>
            <a:r>
              <a:rPr lang="en-US" altLang="en-US" sz="2600" u="sng" smtClean="0"/>
              <a:t>24</a:t>
            </a:r>
            <a:r>
              <a:rPr lang="en-US" altLang="en-US" sz="2600" u="sng" baseline="30000" smtClean="0"/>
              <a:t>th</a:t>
            </a:r>
            <a:r>
              <a:rPr lang="en-US" altLang="en-US" sz="2600" u="sng" smtClean="0"/>
              <a:t> Amendment:</a:t>
            </a:r>
          </a:p>
          <a:p>
            <a:pPr lvl="1" eaLnBrk="1" hangingPunct="1">
              <a:lnSpc>
                <a:spcPct val="80000"/>
              </a:lnSpc>
            </a:pPr>
            <a:r>
              <a:rPr lang="en-US" altLang="en-US" sz="2200" smtClean="0"/>
              <a:t>Prohibits poll taxes for voting</a:t>
            </a:r>
          </a:p>
          <a:p>
            <a:pPr eaLnBrk="1" hangingPunct="1">
              <a:lnSpc>
                <a:spcPct val="80000"/>
              </a:lnSpc>
            </a:pPr>
            <a:r>
              <a:rPr lang="en-US" altLang="en-US" sz="2600" u="sng" smtClean="0"/>
              <a:t>26</a:t>
            </a:r>
            <a:r>
              <a:rPr lang="en-US" altLang="en-US" sz="2600" u="sng" baseline="30000" smtClean="0"/>
              <a:t>th</a:t>
            </a:r>
            <a:r>
              <a:rPr lang="en-US" altLang="en-US" sz="2600" u="sng" smtClean="0"/>
              <a:t> Amendment: </a:t>
            </a:r>
          </a:p>
          <a:p>
            <a:pPr lvl="1" eaLnBrk="1" hangingPunct="1">
              <a:lnSpc>
                <a:spcPct val="80000"/>
              </a:lnSpc>
            </a:pPr>
            <a:r>
              <a:rPr lang="en-US" altLang="en-US" sz="2200" smtClean="0"/>
              <a:t> lowers voting age to 18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8229600" cy="1143000"/>
          </a:xfrm>
        </p:spPr>
        <p:txBody>
          <a:bodyPr/>
          <a:lstStyle/>
          <a:p>
            <a:pPr algn="l"/>
            <a:r>
              <a:rPr lang="en-US" dirty="0" smtClean="0"/>
              <a:t>1.  Open Edmodo and complete review sheet. </a:t>
            </a:r>
            <a:br>
              <a:rPr lang="en-US" dirty="0" smtClean="0"/>
            </a:br>
            <a:r>
              <a:rPr lang="en-US" dirty="0" smtClean="0"/>
              <a:t>2.  Remember to study for test tomorrow.</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027005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b="1" smtClean="0"/>
              <a:t>What is the US Constitution?</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Clr>
                <a:schemeClr val="accent2">
                  <a:lumMod val="75000"/>
                </a:schemeClr>
              </a:buClr>
              <a:defRPr/>
            </a:pPr>
            <a:r>
              <a:rPr lang="en-US" dirty="0" smtClean="0">
                <a:ea typeface="+mn-ea"/>
              </a:rPr>
              <a:t>The </a:t>
            </a:r>
            <a:r>
              <a:rPr lang="en-US" dirty="0" smtClean="0">
                <a:effectLst>
                  <a:outerShdw blurRad="38100" dist="38100" dir="2700000" algn="tl">
                    <a:srgbClr val="000000">
                      <a:alpha val="43137"/>
                    </a:srgbClr>
                  </a:outerShdw>
                </a:effectLst>
                <a:ea typeface="+mn-ea"/>
              </a:rPr>
              <a:t>supreme law </a:t>
            </a:r>
            <a:r>
              <a:rPr lang="en-US" dirty="0" smtClean="0">
                <a:ea typeface="+mn-ea"/>
              </a:rPr>
              <a:t>of the United States. </a:t>
            </a:r>
          </a:p>
          <a:p>
            <a:pPr eaLnBrk="1" fontAlgn="auto" hangingPunct="1">
              <a:spcAft>
                <a:spcPts val="0"/>
              </a:spcAft>
              <a:defRPr/>
            </a:pPr>
            <a:endParaRPr lang="en-US" dirty="0" smtClean="0">
              <a:ea typeface="+mn-ea"/>
            </a:endParaRPr>
          </a:p>
          <a:p>
            <a:pPr eaLnBrk="1" fontAlgn="auto" hangingPunct="1">
              <a:spcAft>
                <a:spcPts val="0"/>
              </a:spcAft>
              <a:buClr>
                <a:schemeClr val="accent2">
                  <a:lumMod val="75000"/>
                </a:schemeClr>
              </a:buClr>
              <a:defRPr/>
            </a:pPr>
            <a:r>
              <a:rPr lang="en-US" dirty="0" smtClean="0">
                <a:ea typeface="+mn-ea"/>
              </a:rPr>
              <a:t>It is the foundation and source of the legal authority underlying the existence of the </a:t>
            </a:r>
            <a:r>
              <a:rPr lang="en-US" dirty="0" smtClean="0">
                <a:effectLst>
                  <a:outerShdw blurRad="38100" dist="38100" dir="2700000" algn="tl">
                    <a:srgbClr val="000000">
                      <a:alpha val="43137"/>
                    </a:srgbClr>
                  </a:outerShdw>
                </a:effectLst>
                <a:ea typeface="+mn-ea"/>
              </a:rPr>
              <a:t>United States of America </a:t>
            </a:r>
            <a:r>
              <a:rPr lang="en-US" dirty="0" smtClean="0">
                <a:ea typeface="+mn-ea"/>
              </a:rPr>
              <a:t>and the </a:t>
            </a:r>
            <a:r>
              <a:rPr lang="en-US" dirty="0" smtClean="0">
                <a:effectLst>
                  <a:outerShdw blurRad="38100" dist="38100" dir="2700000" algn="tl">
                    <a:srgbClr val="000000">
                      <a:alpha val="43137"/>
                    </a:srgbClr>
                  </a:outerShdw>
                </a:effectLst>
                <a:ea typeface="+mn-ea"/>
              </a:rPr>
              <a:t>Federal Government</a:t>
            </a:r>
            <a:r>
              <a:rPr lang="en-US" dirty="0" smtClean="0">
                <a:ea typeface="+mn-ea"/>
              </a:rPr>
              <a:t> of the United States. </a:t>
            </a:r>
          </a:p>
          <a:p>
            <a:pPr eaLnBrk="1" fontAlgn="auto" hangingPunct="1">
              <a:spcAft>
                <a:spcPts val="0"/>
              </a:spcAft>
              <a:defRPr/>
            </a:pPr>
            <a:endParaRPr lang="en-US" dirty="0" smtClean="0">
              <a:ea typeface="+mn-ea"/>
            </a:endParaRPr>
          </a:p>
          <a:p>
            <a:pPr eaLnBrk="1" fontAlgn="auto" hangingPunct="1">
              <a:spcAft>
                <a:spcPts val="0"/>
              </a:spcAft>
              <a:buClr>
                <a:schemeClr val="accent2">
                  <a:lumMod val="75000"/>
                </a:schemeClr>
              </a:buClr>
              <a:defRPr/>
            </a:pPr>
            <a:r>
              <a:rPr lang="en-US" dirty="0" smtClean="0">
                <a:ea typeface="+mn-ea"/>
              </a:rPr>
              <a:t>It provides the framework for the organization of the United States Government.</a:t>
            </a:r>
            <a:endParaRPr lang="en-US" dirty="0">
              <a:ea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rPr>
              <a:t>What are the basic principals of the Constitution?</a:t>
            </a:r>
            <a:endParaRPr lang="en-US" dirty="0">
              <a:ea typeface="+mj-ea"/>
            </a:endParaRPr>
          </a:p>
        </p:txBody>
      </p:sp>
      <p:sp>
        <p:nvSpPr>
          <p:cNvPr id="3" name="Content Placeholder 2"/>
          <p:cNvSpPr>
            <a:spLocks noGrp="1"/>
          </p:cNvSpPr>
          <p:nvPr>
            <p:ph sz="half" idx="1"/>
          </p:nvPr>
        </p:nvSpPr>
        <p:spPr>
          <a:xfrm>
            <a:off x="457200" y="1600200"/>
            <a:ext cx="4572000" cy="5029200"/>
          </a:xfrm>
        </p:spPr>
        <p:txBody>
          <a:bodyPr rtlCol="0">
            <a:normAutofit fontScale="92500" lnSpcReduction="20000"/>
          </a:bodyPr>
          <a:lstStyle/>
          <a:p>
            <a:pPr eaLnBrk="1" fontAlgn="auto" hangingPunct="1">
              <a:spcAft>
                <a:spcPts val="0"/>
              </a:spcAft>
              <a:defRPr/>
            </a:pPr>
            <a:r>
              <a:rPr lang="en-US" dirty="0" smtClean="0">
                <a:ea typeface="+mn-ea"/>
              </a:rPr>
              <a:t>Popular Sovereignty</a:t>
            </a:r>
          </a:p>
          <a:p>
            <a:pPr lvl="1" eaLnBrk="1" fontAlgn="auto" hangingPunct="1">
              <a:spcAft>
                <a:spcPts val="0"/>
              </a:spcAft>
              <a:defRPr/>
            </a:pPr>
            <a:r>
              <a:rPr lang="en-US" dirty="0" smtClean="0">
                <a:ea typeface="+mn-ea"/>
              </a:rPr>
              <a:t>Government power resides in the people </a:t>
            </a:r>
          </a:p>
          <a:p>
            <a:pPr eaLnBrk="1" fontAlgn="auto" hangingPunct="1">
              <a:spcAft>
                <a:spcPts val="0"/>
              </a:spcAft>
              <a:defRPr/>
            </a:pPr>
            <a:r>
              <a:rPr lang="en-US" dirty="0" smtClean="0">
                <a:ea typeface="+mn-ea"/>
              </a:rPr>
              <a:t>Limited government</a:t>
            </a:r>
          </a:p>
          <a:p>
            <a:pPr lvl="1" eaLnBrk="1" fontAlgn="auto" hangingPunct="1">
              <a:spcAft>
                <a:spcPts val="0"/>
              </a:spcAft>
              <a:defRPr/>
            </a:pPr>
            <a:r>
              <a:rPr lang="en-US" dirty="0" smtClean="0">
                <a:ea typeface="+mn-ea"/>
              </a:rPr>
              <a:t>Government is not all powerful, can only do what the people let it.</a:t>
            </a:r>
          </a:p>
          <a:p>
            <a:pPr eaLnBrk="1" fontAlgn="auto" hangingPunct="1">
              <a:spcAft>
                <a:spcPts val="0"/>
              </a:spcAft>
              <a:defRPr/>
            </a:pPr>
            <a:r>
              <a:rPr lang="en-US" dirty="0" smtClean="0">
                <a:ea typeface="+mn-ea"/>
              </a:rPr>
              <a:t>Separation of Powers</a:t>
            </a:r>
          </a:p>
          <a:p>
            <a:pPr lvl="1" eaLnBrk="1" fontAlgn="auto" hangingPunct="1">
              <a:spcAft>
                <a:spcPts val="0"/>
              </a:spcAft>
              <a:defRPr/>
            </a:pPr>
            <a:r>
              <a:rPr lang="en-US" dirty="0" smtClean="0">
                <a:ea typeface="+mn-ea"/>
              </a:rPr>
              <a:t>Helps prevent one branch from becoming too powerful</a:t>
            </a:r>
          </a:p>
          <a:p>
            <a:pPr lvl="1" eaLnBrk="1" fontAlgn="auto" hangingPunct="1">
              <a:spcAft>
                <a:spcPts val="0"/>
              </a:spcAft>
              <a:defRPr/>
            </a:pPr>
            <a:r>
              <a:rPr lang="en-US" dirty="0" smtClean="0">
                <a:ea typeface="+mn-ea"/>
              </a:rPr>
              <a:t>Checks and Balances</a:t>
            </a:r>
          </a:p>
          <a:p>
            <a:pPr eaLnBrk="1" fontAlgn="auto" hangingPunct="1">
              <a:spcAft>
                <a:spcPts val="0"/>
              </a:spcAft>
              <a:defRPr/>
            </a:pPr>
            <a:r>
              <a:rPr lang="en-US" dirty="0" smtClean="0">
                <a:ea typeface="+mn-ea"/>
              </a:rPr>
              <a:t>Federalism</a:t>
            </a:r>
          </a:p>
          <a:p>
            <a:pPr lvl="1" eaLnBrk="1" fontAlgn="auto" hangingPunct="1">
              <a:spcAft>
                <a:spcPts val="0"/>
              </a:spcAft>
              <a:defRPr/>
            </a:pPr>
            <a:r>
              <a:rPr lang="en-US" dirty="0" smtClean="0">
                <a:ea typeface="+mn-ea"/>
              </a:rPr>
              <a:t>Division of power among national and state governments</a:t>
            </a:r>
            <a:endParaRPr lang="en-US" dirty="0">
              <a:ea typeface="+mn-ea"/>
            </a:endParaRPr>
          </a:p>
        </p:txBody>
      </p:sp>
      <p:pic>
        <p:nvPicPr>
          <p:cNvPr id="5124" name="Picture 1" descr="D:\My Documents\Temp Internet Files\Temporary Internet Files\Content.IE5\OYVE14EF\MCBD06916_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9350" y="1752600"/>
            <a:ext cx="39560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rPr>
              <a:t>What are the Checks and Balances?</a:t>
            </a:r>
            <a:endParaRPr lang="en-US" dirty="0">
              <a:ea typeface="+mj-ea"/>
            </a:endParaRPr>
          </a:p>
        </p:txBody>
      </p:sp>
      <p:pic>
        <p:nvPicPr>
          <p:cNvPr id="6147" name="Content Placeholder 4" descr="checkandbalance.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90600" y="1143000"/>
            <a:ext cx="6705600" cy="540543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Who Wrote It?</a:t>
            </a:r>
          </a:p>
        </p:txBody>
      </p:sp>
      <p:sp>
        <p:nvSpPr>
          <p:cNvPr id="7171" name="Content Placeholder 2"/>
          <p:cNvSpPr>
            <a:spLocks noGrp="1"/>
          </p:cNvSpPr>
          <p:nvPr>
            <p:ph sz="half" idx="1"/>
          </p:nvPr>
        </p:nvSpPr>
        <p:spPr/>
        <p:txBody>
          <a:bodyPr/>
          <a:lstStyle/>
          <a:p>
            <a:pPr eaLnBrk="1" hangingPunct="1"/>
            <a:r>
              <a:rPr lang="en-US" altLang="en-US" smtClean="0"/>
              <a:t>James Madison is considered </a:t>
            </a:r>
            <a:r>
              <a:rPr lang="ja-JP" altLang="en-US" smtClean="0"/>
              <a:t>“</a:t>
            </a:r>
            <a:r>
              <a:rPr lang="en-US" altLang="ja-JP" smtClean="0"/>
              <a:t>the father of the Constitution.</a:t>
            </a:r>
            <a:r>
              <a:rPr lang="ja-JP" altLang="en-US" smtClean="0"/>
              <a:t>”</a:t>
            </a:r>
            <a:endParaRPr lang="en-US" altLang="ja-JP" smtClean="0"/>
          </a:p>
          <a:p>
            <a:pPr eaLnBrk="1" hangingPunct="1"/>
            <a:r>
              <a:rPr lang="en-US" altLang="en-US" smtClean="0"/>
              <a:t>His important contributions:</a:t>
            </a:r>
          </a:p>
          <a:p>
            <a:pPr lvl="1" eaLnBrk="1" hangingPunct="1"/>
            <a:r>
              <a:rPr lang="en-US" altLang="en-US" smtClean="0"/>
              <a:t>The Virginia Plan</a:t>
            </a:r>
          </a:p>
          <a:p>
            <a:pPr lvl="1" eaLnBrk="1" hangingPunct="1"/>
            <a:r>
              <a:rPr lang="en-US" altLang="en-US" smtClean="0"/>
              <a:t>Separation of Powers</a:t>
            </a:r>
          </a:p>
          <a:p>
            <a:pPr lvl="1" eaLnBrk="1" hangingPunct="1"/>
            <a:r>
              <a:rPr lang="en-US" altLang="en-US" smtClean="0"/>
              <a:t>Bill of Rights</a:t>
            </a:r>
          </a:p>
          <a:p>
            <a:pPr lvl="1" eaLnBrk="1" hangingPunct="1"/>
            <a:endParaRPr lang="en-US" altLang="en-US" smtClean="0"/>
          </a:p>
        </p:txBody>
      </p:sp>
      <p:pic>
        <p:nvPicPr>
          <p:cNvPr id="7172" name="Content Placeholder 4" descr="James_Madison.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81563" y="2205038"/>
            <a:ext cx="3571875" cy="33147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t>Why was it written?</a:t>
            </a:r>
          </a:p>
        </p:txBody>
      </p:sp>
      <p:sp>
        <p:nvSpPr>
          <p:cNvPr id="3" name="Content Placeholder 2"/>
          <p:cNvSpPr>
            <a:spLocks noGrp="1"/>
          </p:cNvSpPr>
          <p:nvPr>
            <p:ph idx="1"/>
          </p:nvPr>
        </p:nvSpPr>
        <p:spPr>
          <a:xfrm>
            <a:off x="457200" y="2057400"/>
            <a:ext cx="8229600" cy="4953000"/>
          </a:xfrm>
        </p:spPr>
        <p:txBody>
          <a:bodyPr>
            <a:normAutofit/>
          </a:bodyPr>
          <a:lstStyle/>
          <a:p>
            <a:pPr eaLnBrk="1" hangingPunct="1">
              <a:lnSpc>
                <a:spcPct val="80000"/>
              </a:lnSpc>
              <a:defRPr/>
            </a:pPr>
            <a:r>
              <a:rPr lang="en-US" altLang="en-US" sz="3300" smtClean="0"/>
              <a:t>After the Revolutionary War, the </a:t>
            </a:r>
            <a:r>
              <a:rPr lang="en-US" altLang="en-US" sz="3300" smtClean="0">
                <a:effectLst>
                  <a:outerShdw blurRad="38100" dist="38100" dir="2700000" algn="tl">
                    <a:srgbClr val="C0C0C0"/>
                  </a:outerShdw>
                </a:effectLst>
              </a:rPr>
              <a:t>Articles of Confederation</a:t>
            </a:r>
            <a:r>
              <a:rPr lang="en-US" altLang="en-US" sz="3300" i="1" smtClean="0"/>
              <a:t> </a:t>
            </a:r>
            <a:r>
              <a:rPr lang="en-US" altLang="en-US" sz="3300" smtClean="0"/>
              <a:t>set up the structure of the US Government.</a:t>
            </a:r>
          </a:p>
          <a:p>
            <a:pPr eaLnBrk="1" hangingPunct="1">
              <a:lnSpc>
                <a:spcPct val="80000"/>
              </a:lnSpc>
              <a:defRPr/>
            </a:pPr>
            <a:r>
              <a:rPr lang="en-US" altLang="en-US" sz="3300" smtClean="0"/>
              <a:t>The federal government was extremely weak and this created many problems such as: </a:t>
            </a:r>
          </a:p>
          <a:p>
            <a:pPr marL="971550" lvl="1" indent="-514350" eaLnBrk="1" hangingPunct="1">
              <a:lnSpc>
                <a:spcPct val="80000"/>
              </a:lnSpc>
              <a:buFont typeface="Calibri" panose="020F0502020204030204" pitchFamily="34" charset="0"/>
              <a:buAutoNum type="arabicPeriod"/>
              <a:defRPr/>
            </a:pPr>
            <a:r>
              <a:rPr lang="en-US" altLang="en-US" sz="2600" smtClean="0"/>
              <a:t>No separation of powers – only unicameral legislature. </a:t>
            </a:r>
          </a:p>
          <a:p>
            <a:pPr marL="971550" lvl="1" indent="-514350" eaLnBrk="1" hangingPunct="1">
              <a:lnSpc>
                <a:spcPct val="80000"/>
              </a:lnSpc>
              <a:buFont typeface="Calibri" panose="020F0502020204030204" pitchFamily="34" charset="0"/>
              <a:buAutoNum type="arabicPeriod"/>
              <a:defRPr/>
            </a:pPr>
            <a:r>
              <a:rPr lang="en-US" altLang="en-US" sz="2600" smtClean="0"/>
              <a:t>Weak central government – states had most power. </a:t>
            </a:r>
          </a:p>
          <a:p>
            <a:pPr marL="971550" lvl="1" indent="-514350" eaLnBrk="1" hangingPunct="1">
              <a:lnSpc>
                <a:spcPct val="80000"/>
              </a:lnSpc>
              <a:buFont typeface="Calibri" panose="020F0502020204030204" pitchFamily="34" charset="0"/>
              <a:buAutoNum type="arabicPeriod"/>
              <a:defRPr/>
            </a:pPr>
            <a:r>
              <a:rPr lang="en-US" altLang="en-US" sz="2600" smtClean="0"/>
              <a:t>Congress did not have the power to tax – this means they could not get their finances in order. </a:t>
            </a:r>
          </a:p>
          <a:p>
            <a:pPr marL="971550" lvl="1" indent="-514350" eaLnBrk="1" hangingPunct="1">
              <a:lnSpc>
                <a:spcPct val="80000"/>
              </a:lnSpc>
              <a:buFont typeface="Calibri" panose="020F0502020204030204" pitchFamily="34" charset="0"/>
              <a:buAutoNum type="arabicPeriod"/>
              <a:defRPr/>
            </a:pPr>
            <a:endParaRPr lang="en-US" altLang="en-US" sz="2600" smtClean="0"/>
          </a:p>
          <a:p>
            <a:pPr marL="971550" lvl="1" indent="-514350" eaLnBrk="1" hangingPunct="1">
              <a:lnSpc>
                <a:spcPct val="80000"/>
              </a:lnSpc>
              <a:defRPr/>
            </a:pPr>
            <a:endParaRPr lang="en-US" altLang="en-US" sz="2200" smtClean="0"/>
          </a:p>
        </p:txBody>
      </p:sp>
      <p:pic>
        <p:nvPicPr>
          <p:cNvPr id="8196" name="Picture 1" descr="D:\My Documents\Temp Internet Files\Temporary Internet Files\Content.IE5\H2JBK68V\MCj0404643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18573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Why was it written?</a:t>
            </a:r>
          </a:p>
        </p:txBody>
      </p:sp>
      <p:sp>
        <p:nvSpPr>
          <p:cNvPr id="9219" name="Content Placeholder 2"/>
          <p:cNvSpPr>
            <a:spLocks noGrp="1"/>
          </p:cNvSpPr>
          <p:nvPr>
            <p:ph sz="half" idx="1"/>
          </p:nvPr>
        </p:nvSpPr>
        <p:spPr>
          <a:xfrm>
            <a:off x="457200" y="1600200"/>
            <a:ext cx="8382000" cy="4525963"/>
          </a:xfrm>
        </p:spPr>
        <p:txBody>
          <a:bodyPr/>
          <a:lstStyle/>
          <a:p>
            <a:pPr eaLnBrk="1" hangingPunct="1"/>
            <a:r>
              <a:rPr lang="en-US" altLang="en-US" smtClean="0"/>
              <a:t>More problems with the </a:t>
            </a:r>
            <a:r>
              <a:rPr lang="en-US" altLang="en-US" i="1" smtClean="0"/>
              <a:t>Articles of Confederation</a:t>
            </a:r>
            <a:r>
              <a:rPr lang="en-US" altLang="en-US" smtClean="0"/>
              <a:t>:</a:t>
            </a:r>
          </a:p>
          <a:p>
            <a:pPr marL="971550" lvl="1" indent="-514350" eaLnBrk="1" hangingPunct="1">
              <a:buFont typeface="Calibri" panose="020F0502020204030204" pitchFamily="34" charset="0"/>
              <a:buAutoNum type="arabicPeriod" startAt="4"/>
            </a:pPr>
            <a:r>
              <a:rPr lang="en-US" altLang="en-US" smtClean="0"/>
              <a:t>In order to change the Articles, all thirteen states had to approve of the changes.  This made it essentially impossible to make any changes. </a:t>
            </a:r>
          </a:p>
          <a:p>
            <a:pPr marL="971550" lvl="1" indent="-514350" eaLnBrk="1" hangingPunct="1">
              <a:buFont typeface="Calibri" panose="020F0502020204030204" pitchFamily="34" charset="0"/>
              <a:buAutoNum type="arabicPeriod" startAt="4"/>
            </a:pPr>
            <a:r>
              <a:rPr lang="en-US" altLang="en-US" smtClean="0"/>
              <a:t>For any major laws to pass they had to be approved by 9 or the 13 states which was difficult.</a:t>
            </a:r>
          </a:p>
          <a:p>
            <a:pPr marL="971550" lvl="1" indent="-514350" eaLnBrk="1" hangingPunct="1">
              <a:buFont typeface="Calibri" panose="020F0502020204030204" pitchFamily="34" charset="0"/>
              <a:buAutoNum type="arabicPeriod" startAt="4"/>
            </a:pPr>
            <a:r>
              <a:rPr lang="en-US" altLang="en-US" smtClean="0"/>
              <a:t>Congress did not have the power to regulate commerce which caused competition between states.  It also caused diplomatic issues when states refused to pay for goods their received from other nations.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t>Why was it written?</a:t>
            </a:r>
          </a:p>
        </p:txBody>
      </p:sp>
      <p:sp>
        <p:nvSpPr>
          <p:cNvPr id="10243" name="Content Placeholder 2"/>
          <p:cNvSpPr>
            <a:spLocks noGrp="1"/>
          </p:cNvSpPr>
          <p:nvPr>
            <p:ph sz="half" idx="1"/>
          </p:nvPr>
        </p:nvSpPr>
        <p:spPr>
          <a:xfrm>
            <a:off x="381000" y="1600200"/>
            <a:ext cx="4038600" cy="4525963"/>
          </a:xfrm>
        </p:spPr>
        <p:txBody>
          <a:bodyPr/>
          <a:lstStyle/>
          <a:p>
            <a:pPr eaLnBrk="1" hangingPunct="1"/>
            <a:r>
              <a:rPr lang="en-US" altLang="en-US" sz="3200" smtClean="0"/>
              <a:t>Shays</a:t>
            </a:r>
            <a:r>
              <a:rPr lang="ja-JP" altLang="en-US" sz="3200" smtClean="0"/>
              <a:t>’</a:t>
            </a:r>
            <a:r>
              <a:rPr lang="en-US" altLang="ja-JP" sz="3200" smtClean="0"/>
              <a:t> Rebellion:</a:t>
            </a:r>
          </a:p>
          <a:p>
            <a:pPr lvl="1" eaLnBrk="1" hangingPunct="1"/>
            <a:r>
              <a:rPr lang="en-US" altLang="en-US" smtClean="0"/>
              <a:t>An uprising of farmers in Massachusetts – led by Daniel Shays. </a:t>
            </a:r>
          </a:p>
          <a:p>
            <a:pPr lvl="1" eaLnBrk="1" hangingPunct="1"/>
            <a:r>
              <a:rPr lang="en-US" altLang="en-US" smtClean="0"/>
              <a:t>Helped convince leaders that a strong central government was needed.</a:t>
            </a:r>
          </a:p>
        </p:txBody>
      </p:sp>
      <p:pic>
        <p:nvPicPr>
          <p:cNvPr id="10244" name="Picture 2" descr="Shay's Rebell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95400"/>
            <a:ext cx="39020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8"/>
          <p:cNvSpPr txBox="1">
            <a:spLocks noChangeArrowheads="1"/>
          </p:cNvSpPr>
          <p:nvPr/>
        </p:nvSpPr>
        <p:spPr bwMode="auto">
          <a:xfrm>
            <a:off x="4953000" y="6172200"/>
            <a:ext cx="396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200" i="1"/>
              <a:t>"A scene at Springfield, during Shay's Rebellion, when the mob attempted to prevent the holding of the Courts of Justice."—E. Benjamin Andrews, 1895</a:t>
            </a:r>
            <a:r>
              <a:rPr lang="en-US" altLang="en-US" sz="1800"/>
              <a:t/>
            </a:r>
            <a:br>
              <a:rPr lang="en-US" altLang="en-US" sz="1800"/>
            </a:br>
            <a:endParaRPr lang="en-US" altLang="en-US" sz="1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1313</TotalTime>
  <Words>1207</Words>
  <Application>Microsoft Office PowerPoint</Application>
  <PresentationFormat>On-screen Show (4:3)</PresentationFormat>
  <Paragraphs>177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MS PGothic</vt:lpstr>
      <vt:lpstr>Arial</vt:lpstr>
      <vt:lpstr>Brush Script MT</vt:lpstr>
      <vt:lpstr>Calibri</vt:lpstr>
      <vt:lpstr>Office Theme</vt:lpstr>
      <vt:lpstr>                                          10-6-15                          Bellwork: </vt:lpstr>
      <vt:lpstr>United States Constitution 101</vt:lpstr>
      <vt:lpstr>What is the US Constitution?</vt:lpstr>
      <vt:lpstr>What are the basic principals of the Constitution?</vt:lpstr>
      <vt:lpstr>What are the Checks and Balances?</vt:lpstr>
      <vt:lpstr>Who Wrote It?</vt:lpstr>
      <vt:lpstr>Why was it written?</vt:lpstr>
      <vt:lpstr>Why was it written?</vt:lpstr>
      <vt:lpstr>Why was it written?</vt:lpstr>
      <vt:lpstr>When was it written?</vt:lpstr>
      <vt:lpstr>What were the important outcomes of the Constitutional Convention</vt:lpstr>
      <vt:lpstr>Ratification Debate</vt:lpstr>
      <vt:lpstr>Federalists v. Anti-Federalists</vt:lpstr>
      <vt:lpstr>Ratification</vt:lpstr>
      <vt:lpstr>Structure of the Constitution</vt:lpstr>
      <vt:lpstr>Article I: Legislative Branch</vt:lpstr>
      <vt:lpstr>Article II: Executive Branch</vt:lpstr>
      <vt:lpstr>Article III: Judicial Branch</vt:lpstr>
      <vt:lpstr>Other Important Articles:</vt:lpstr>
      <vt:lpstr>Important Amendments: Bill of Rights</vt:lpstr>
      <vt:lpstr>Other Important Amendments: Reconstruction Amendments</vt:lpstr>
      <vt:lpstr>Other Important Amendments:</vt:lpstr>
      <vt:lpstr>1.  Open Edmodo and complete review sheet.  2.  Remember to study for test tomorrow.  </vt:lpstr>
    </vt:vector>
  </TitlesOfParts>
  <Company>UNC-CH School of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Constitution 101</dc:title>
  <dc:creator>Paul Bonnici</dc:creator>
  <cp:lastModifiedBy>Freemole, Anna D.</cp:lastModifiedBy>
  <cp:revision>53</cp:revision>
  <dcterms:created xsi:type="dcterms:W3CDTF">2009-08-14T15:59:37Z</dcterms:created>
  <dcterms:modified xsi:type="dcterms:W3CDTF">2015-10-06T10:35:20Z</dcterms:modified>
</cp:coreProperties>
</file>