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4" r:id="rId1"/>
  </p:sldMasterIdLst>
  <p:notesMasterIdLst>
    <p:notesMasterId r:id="rId43"/>
  </p:notesMasterIdLst>
  <p:handoutMasterIdLst>
    <p:handoutMasterId r:id="rId44"/>
  </p:handoutMasterIdLst>
  <p:sldIdLst>
    <p:sldId id="256" r:id="rId2"/>
    <p:sldId id="316" r:id="rId3"/>
    <p:sldId id="291" r:id="rId4"/>
    <p:sldId id="294" r:id="rId5"/>
    <p:sldId id="295" r:id="rId6"/>
    <p:sldId id="296" r:id="rId7"/>
    <p:sldId id="317" r:id="rId8"/>
    <p:sldId id="318" r:id="rId9"/>
    <p:sldId id="301" r:id="rId10"/>
    <p:sldId id="306" r:id="rId11"/>
    <p:sldId id="307" r:id="rId12"/>
    <p:sldId id="308" r:id="rId13"/>
    <p:sldId id="303" r:id="rId14"/>
    <p:sldId id="282" r:id="rId15"/>
    <p:sldId id="319" r:id="rId16"/>
    <p:sldId id="309" r:id="rId17"/>
    <p:sldId id="310" r:id="rId18"/>
    <p:sldId id="264" r:id="rId19"/>
    <p:sldId id="320" r:id="rId20"/>
    <p:sldId id="321" r:id="rId21"/>
    <p:sldId id="311" r:id="rId22"/>
    <p:sldId id="322" r:id="rId23"/>
    <p:sldId id="312" r:id="rId24"/>
    <p:sldId id="313" r:id="rId25"/>
    <p:sldId id="302" r:id="rId26"/>
    <p:sldId id="314" r:id="rId27"/>
    <p:sldId id="323" r:id="rId28"/>
    <p:sldId id="324" r:id="rId29"/>
    <p:sldId id="325" r:id="rId30"/>
    <p:sldId id="259" r:id="rId31"/>
    <p:sldId id="326" r:id="rId32"/>
    <p:sldId id="327" r:id="rId33"/>
    <p:sldId id="328" r:id="rId34"/>
    <p:sldId id="329" r:id="rId35"/>
    <p:sldId id="315" r:id="rId36"/>
    <p:sldId id="330" r:id="rId37"/>
    <p:sldId id="331" r:id="rId38"/>
    <p:sldId id="332" r:id="rId39"/>
    <p:sldId id="333" r:id="rId40"/>
    <p:sldId id="334" r:id="rId41"/>
    <p:sldId id="335" r:id="rId42"/>
  </p:sldIdLst>
  <p:sldSz cx="9144000" cy="6858000" type="screen4x3"/>
  <p:notesSz cx="9144000" cy="6858000"/>
  <p:embeddedFontLst>
    <p:embeddedFont>
      <p:font typeface="Calibri Light" panose="020F0302020204030204" pitchFamily="34" charset="0"/>
      <p:regular r:id="rId45"/>
      <p:italic r:id="rId46"/>
    </p:embeddedFont>
    <p:embeddedFont>
      <p:font typeface="Comic Sans MS" panose="030F0702030302020204" pitchFamily="66" charset="0"/>
      <p:regular r:id="rId47"/>
      <p:bold r:id="rId48"/>
      <p:italic r:id="rId49"/>
      <p:boldItalic r:id="rId50"/>
    </p:embeddedFont>
    <p:embeddedFont>
      <p:font typeface="Samarkan" panose="020B0500000000000000"/>
      <p:regular r:id="rId51"/>
    </p:embeddedFont>
    <p:embeddedFont>
      <p:font typeface="Impact" panose="020B0806030902050204" pitchFamily="34" charset="0"/>
      <p:regular r:id="rId52"/>
    </p:embeddedFont>
    <p:embeddedFont>
      <p:font typeface="Perpetua" panose="02020502060401020303" pitchFamily="18" charset="0"/>
      <p:regular r:id="rId53"/>
      <p:bold r:id="rId54"/>
      <p:italic r:id="rId55"/>
      <p:boldItalic r:id="rId56"/>
    </p:embeddedFont>
    <p:embeddedFont>
      <p:font typeface="Perpetua Titling MT" panose="02020502060505020804" pitchFamily="18" charset="0"/>
      <p:regular r:id="rId57"/>
      <p:bold r:id="rId58"/>
    </p:embeddedFont>
    <p:embeddedFont>
      <p:font typeface="Calibri" panose="020F0502020204030204" pitchFamily="34" charset="0"/>
      <p:regular r:id="rId59"/>
      <p:bold r:id="rId60"/>
      <p:italic r:id="rId61"/>
      <p:boldItalic r:id="rId62"/>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00"/>
    <a:srgbClr val="CC6600"/>
    <a:srgbClr val="844200"/>
    <a:srgbClr val="A58C21"/>
    <a:srgbClr val="BE5F00"/>
    <a:srgbClr val="00C2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8" autoAdjust="0"/>
    <p:restoredTop sz="94660"/>
  </p:normalViewPr>
  <p:slideViewPr>
    <p:cSldViewPr>
      <p:cViewPr varScale="1">
        <p:scale>
          <a:sx n="74" d="100"/>
          <a:sy n="74"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68611"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68612"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68613"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8D75818-73D8-4704-AA43-9C855F381A0C}" type="slidenum">
              <a:rPr lang="en-US" altLang="en-US"/>
              <a:pPr>
                <a:defRPr/>
              </a:pPr>
              <a:t>‹#›</a:t>
            </a:fld>
            <a:endParaRPr lang="en-US" altLang="en-US"/>
          </a:p>
        </p:txBody>
      </p:sp>
    </p:spTree>
    <p:extLst>
      <p:ext uri="{BB962C8B-B14F-4D97-AF65-F5344CB8AC3E}">
        <p14:creationId xmlns:p14="http://schemas.microsoft.com/office/powerpoint/2010/main" val="160870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88067" name="Rectangle 3"/>
          <p:cNvSpPr>
            <a:spLocks noGrp="1" noChangeArrowheads="1"/>
          </p:cNvSpPr>
          <p:nvPr>
            <p:ph type="dt" idx="1"/>
          </p:nvPr>
        </p:nvSpPr>
        <p:spPr bwMode="auto">
          <a:xfrm>
            <a:off x="5181600" y="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2844800" y="533400"/>
            <a:ext cx="3454400" cy="2590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1219200" y="3276600"/>
            <a:ext cx="6705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8070" name="Rectangle 6"/>
          <p:cNvSpPr>
            <a:spLocks noGrp="1" noChangeArrowheads="1"/>
          </p:cNvSpPr>
          <p:nvPr>
            <p:ph type="ftr" sz="quarter" idx="4"/>
          </p:nvPr>
        </p:nvSpPr>
        <p:spPr bwMode="auto">
          <a:xfrm>
            <a:off x="0" y="64770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88071" name="Rectangle 7"/>
          <p:cNvSpPr>
            <a:spLocks noGrp="1" noChangeArrowheads="1"/>
          </p:cNvSpPr>
          <p:nvPr>
            <p:ph type="sldNum" sz="quarter" idx="5"/>
          </p:nvPr>
        </p:nvSpPr>
        <p:spPr bwMode="auto">
          <a:xfrm>
            <a:off x="5181600" y="64770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AEC1A95-B917-4240-9889-CE8751B18C0B}" type="slidenum">
              <a:rPr lang="en-US" altLang="en-US"/>
              <a:pPr>
                <a:defRPr/>
              </a:pPr>
              <a:t>‹#›</a:t>
            </a:fld>
            <a:endParaRPr lang="en-US" altLang="en-US"/>
          </a:p>
        </p:txBody>
      </p:sp>
    </p:spTree>
    <p:extLst>
      <p:ext uri="{BB962C8B-B14F-4D97-AF65-F5344CB8AC3E}">
        <p14:creationId xmlns:p14="http://schemas.microsoft.com/office/powerpoint/2010/main" val="1593133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63B341D-9E9A-4EDD-8E71-E81F723490AA}" type="slidenum">
              <a:rPr lang="en-US" altLang="en-US" sz="1200"/>
              <a:pPr/>
              <a:t>4</a:t>
            </a:fld>
            <a:endParaRPr lang="en-US" altLang="en-US" sz="1200"/>
          </a:p>
        </p:txBody>
      </p:sp>
      <p:sp>
        <p:nvSpPr>
          <p:cNvPr id="9219"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9220" name="Rectangle 3"/>
          <p:cNvSpPr>
            <a:spLocks noGrp="1" noChangeArrowheads="1"/>
          </p:cNvSpPr>
          <p:nvPr>
            <p:ph type="body" idx="1"/>
          </p:nvPr>
        </p:nvSpPr>
        <p:spPr>
          <a:xfrm>
            <a:off x="1219200" y="3257550"/>
            <a:ext cx="6705600" cy="30861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6709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68679"/>
      </p:ext>
    </p:extLst>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2635450"/>
      </p:ext>
    </p:extLst>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60502493"/>
      </p:ext>
    </p:extLst>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78966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09288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9962872"/>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82995"/>
      </p:ext>
    </p:extLst>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68853513"/>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6381466"/>
      </p:ext>
    </p:extLst>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6638397"/>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4587663"/>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64DE79-268F-4C1A-8933-263129D2AF90}" type="datetimeFigureOut">
              <a:rPr lang="en-US" smtClean="0"/>
              <a:t>9/22/2015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88333974"/>
      </p:ext>
    </p:extLst>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3657870"/>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9/22/2015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2" descr="lions"/>
          <p:cNvPicPr>
            <a:picLocks noChangeAspect="1" noChangeArrowheads="1"/>
          </p:cNvPicPr>
          <p:nvPr userDrawn="1"/>
        </p:nvPicPr>
        <p:blipFill>
          <a:blip r:embed="rId15">
            <a:lum bright="-6000"/>
            <a:extLst>
              <a:ext uri="{28A0092B-C50C-407E-A947-70E740481C1C}">
                <a14:useLocalDpi xmlns:a14="http://schemas.microsoft.com/office/drawing/2010/main" val="0"/>
              </a:ext>
            </a:extLst>
          </a:blip>
          <a:srcRect l="17041" r="23033"/>
          <a:stretch>
            <a:fillRect/>
          </a:stretch>
        </p:blipFill>
        <p:spPr bwMode="auto">
          <a:xfrm>
            <a:off x="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6963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ransition spd="med">
    <p:fade thruBlk="1"/>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Curriculum%20iBook:Users:curriculum:Desktop:"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Image:Mahavira_mahabirji.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1837525" y="2590800"/>
            <a:ext cx="5867400" cy="1015663"/>
          </a:xfrm>
          <a:prstGeom prst="rect">
            <a:avLst/>
          </a:prstGeom>
          <a:noFill/>
          <a:ln w="9525">
            <a:solidFill>
              <a:srgbClr val="844200"/>
            </a:solidFill>
            <a:miter lim="800000"/>
            <a:headEnd/>
            <a:tailEnd/>
          </a:ln>
          <a:effectLst>
            <a:outerShdw dist="28398" dir="1593903" algn="ctr" rotWithShape="0">
              <a:srgbClr val="808080"/>
            </a:outerShdw>
          </a:effectLst>
          <a:extLst>
            <a:ext uri="{909E8E84-426E-40DD-AFC4-6F175D3DCCD1}">
              <a14:hiddenFill xmlns:a14="http://schemas.microsoft.com/office/drawing/2010/main">
                <a:solidFill>
                  <a:schemeClr val="accent1"/>
                </a:solidFill>
              </a14:hiddenFill>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dirty="0">
                <a:ln w="0"/>
                <a:effectLst>
                  <a:outerShdw blurRad="38100" dist="19050" dir="2700000" algn="tl" rotWithShape="0">
                    <a:schemeClr val="dk1">
                      <a:alpha val="40000"/>
                    </a:schemeClr>
                  </a:outerShdw>
                </a:effectLst>
                <a:latin typeface="Comic Sans MS" panose="030F0702030302020204" pitchFamily="66" charset="0"/>
              </a:rPr>
              <a:t>Cultural Cohesion </a:t>
            </a:r>
          </a:p>
          <a:p>
            <a:pPr algn="ctr" eaLnBrk="1" hangingPunct="1">
              <a:spcBef>
                <a:spcPct val="50000"/>
              </a:spcBef>
            </a:pPr>
            <a:r>
              <a:rPr lang="en-US" altLang="en-US" dirty="0">
                <a:ln w="0"/>
                <a:effectLst>
                  <a:outerShdw blurRad="38100" dist="19050" dir="2700000" algn="tl" rotWithShape="0">
                    <a:schemeClr val="dk1">
                      <a:alpha val="40000"/>
                    </a:schemeClr>
                  </a:outerShdw>
                </a:effectLst>
                <a:latin typeface="Comic Sans MS" panose="030F0702030302020204" pitchFamily="66" charset="0"/>
              </a:rPr>
              <a:t>1500 B.C.E.-600 C.E.</a:t>
            </a:r>
          </a:p>
        </p:txBody>
      </p:sp>
      <p:sp>
        <p:nvSpPr>
          <p:cNvPr id="2" name="Rectangle 1"/>
          <p:cNvSpPr/>
          <p:nvPr/>
        </p:nvSpPr>
        <p:spPr>
          <a:xfrm>
            <a:off x="914400" y="609600"/>
            <a:ext cx="7713650" cy="1754326"/>
          </a:xfrm>
          <a:prstGeom prst="rect">
            <a:avLst/>
          </a:prstGeom>
          <a:noFill/>
        </p:spPr>
        <p:txBody>
          <a:bodyPr wrap="none" lIns="91440" tIns="45720" rIns="91440" bIns="45720">
            <a:spAutoFit/>
          </a:bodyPr>
          <a:lstStyle/>
          <a:p>
            <a:pPr algn="ctr"/>
            <a:r>
              <a:rPr lang="en-US" sz="5400" b="0" kern="10"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rPr>
              <a:t>Indian Empires:</a:t>
            </a:r>
          </a:p>
          <a:p>
            <a:pPr algn="ctr"/>
            <a:r>
              <a:rPr lang="en-US" sz="5400" b="0" kern="10" cap="none" spc="0" dirty="0" err="1">
                <a:ln w="0"/>
                <a:solidFill>
                  <a:schemeClr val="tx1"/>
                </a:solidFill>
                <a:effectLst>
                  <a:outerShdw blurRad="38100" dist="19050" dir="2700000" algn="tl" rotWithShape="0">
                    <a:schemeClr val="dk1">
                      <a:alpha val="40000"/>
                    </a:schemeClr>
                  </a:outerShdw>
                </a:effectLst>
                <a:latin typeface="Impact" panose="020B0806030902050204" pitchFamily="34" charset="0"/>
              </a:rPr>
              <a:t>Maurya</a:t>
            </a:r>
            <a:r>
              <a:rPr lang="en-US" sz="5400" b="0" kern="10" cap="none" spc="0" dirty="0">
                <a:ln w="0"/>
                <a:solidFill>
                  <a:schemeClr val="tx1"/>
                </a:solidFill>
                <a:effectLst>
                  <a:outerShdw blurRad="38100" dist="19050" dir="2700000" algn="tl" rotWithShape="0">
                    <a:schemeClr val="dk1">
                      <a:alpha val="40000"/>
                    </a:schemeClr>
                  </a:outerShdw>
                </a:effectLst>
                <a:latin typeface="Impact" panose="020B0806030902050204" pitchFamily="34" charset="0"/>
              </a:rPr>
              <a:t> and Gupta Empires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smtClean="0">
                <a:solidFill>
                  <a:schemeClr val="tx1"/>
                </a:solidFill>
              </a:rPr>
              <a:t>Fortunes of Empire in India</a:t>
            </a:r>
          </a:p>
        </p:txBody>
      </p:sp>
      <p:sp>
        <p:nvSpPr>
          <p:cNvPr id="111619"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000" dirty="0" smtClean="0">
                <a:solidFill>
                  <a:schemeClr val="tx1"/>
                </a:solidFill>
              </a:rPr>
              <a:t>By 700 B.C.E., wars of expansion had resulted in consolidation of several large regional kingdoms that dominated much of the subcontinent.</a:t>
            </a:r>
          </a:p>
          <a:p>
            <a:pPr eaLnBrk="1" hangingPunct="1">
              <a:lnSpc>
                <a:spcPct val="90000"/>
              </a:lnSpc>
              <a:defRPr/>
            </a:pPr>
            <a:r>
              <a:rPr lang="en-US" altLang="en-US" sz="2000" dirty="0" smtClean="0">
                <a:solidFill>
                  <a:schemeClr val="tx1"/>
                </a:solidFill>
              </a:rPr>
              <a:t>However, none of these earlier kingdoms were able to establish hegemony over the others.</a:t>
            </a:r>
          </a:p>
          <a:p>
            <a:pPr eaLnBrk="1" hangingPunct="1">
              <a:lnSpc>
                <a:spcPct val="90000"/>
              </a:lnSpc>
              <a:defRPr/>
            </a:pPr>
            <a:r>
              <a:rPr lang="en-US" altLang="en-US" sz="2000" dirty="0" smtClean="0">
                <a:solidFill>
                  <a:schemeClr val="tx1"/>
                </a:solidFill>
              </a:rPr>
              <a:t>During the classical era, the </a:t>
            </a:r>
            <a:r>
              <a:rPr lang="en-US" altLang="en-US" sz="2000" dirty="0" err="1" smtClean="0">
                <a:solidFill>
                  <a:schemeClr val="tx1"/>
                </a:solidFill>
              </a:rPr>
              <a:t>Mauryan</a:t>
            </a:r>
            <a:r>
              <a:rPr lang="en-US" altLang="en-US" sz="2000" dirty="0" smtClean="0">
                <a:solidFill>
                  <a:schemeClr val="tx1"/>
                </a:solidFill>
              </a:rPr>
              <a:t> and the Gupta Dynasties founded centralized, imperial states that embraced much of India, but neither empire survived long enough to establish centralized rule as a lasting feature of Indian life.</a:t>
            </a:r>
            <a:endParaRPr lang="en-US" altLang="en-US" sz="2400" dirty="0" smtClean="0">
              <a:solidFill>
                <a:schemeClr val="tx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Unification of India</a:t>
            </a:r>
          </a:p>
        </p:txBody>
      </p:sp>
      <p:sp>
        <p:nvSpPr>
          <p:cNvPr id="112643"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400" smtClean="0"/>
              <a:t>The strive for unification of India came partly as a result of intrusion from beyond the subcontinent.  </a:t>
            </a:r>
          </a:p>
          <a:p>
            <a:pPr eaLnBrk="1" hangingPunct="1">
              <a:lnSpc>
                <a:spcPct val="90000"/>
              </a:lnSpc>
              <a:defRPr/>
            </a:pPr>
            <a:r>
              <a:rPr lang="en-US" altLang="en-US" sz="2400" smtClean="0"/>
              <a:t>About 520 B.C.E. the Persian emperor Darius crossed the Hindu Kush, conquered parts of NW India, and made what is now Punjab in northern Pakistan part of the Achaemenid Empire.  Persian ways were embraced.</a:t>
            </a:r>
          </a:p>
          <a:p>
            <a:pPr eaLnBrk="1" hangingPunct="1">
              <a:lnSpc>
                <a:spcPct val="90000"/>
              </a:lnSpc>
              <a:defRPr/>
            </a:pPr>
            <a:r>
              <a:rPr lang="en-US" altLang="en-US" sz="2400" smtClean="0"/>
              <a:t> Almost two centuries later in 327 B.C.E., after overrunning the Persian empire, Alexander of Macedon crossed the Indus River and crushed the state he found there.</a:t>
            </a:r>
            <a:endParaRPr lang="en-US" altLang="en-US" sz="28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Mauryan Empire</a:t>
            </a:r>
          </a:p>
        </p:txBody>
      </p:sp>
      <p:sp>
        <p:nvSpPr>
          <p:cNvPr id="113667"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lnSpc>
                <a:spcPct val="90000"/>
              </a:lnSpc>
              <a:defRPr/>
            </a:pPr>
            <a:r>
              <a:rPr lang="en-US" altLang="en-US" sz="2400" smtClean="0"/>
              <a:t>Alexander and his armies did not stay in NW India and his withdrawal created a vacuum by removing the existing states.</a:t>
            </a:r>
          </a:p>
          <a:p>
            <a:pPr eaLnBrk="1" hangingPunct="1">
              <a:lnSpc>
                <a:spcPct val="90000"/>
              </a:lnSpc>
              <a:defRPr/>
            </a:pPr>
            <a:r>
              <a:rPr lang="en-US" altLang="en-US" sz="2400" smtClean="0"/>
              <a:t>During the late 320’s B.C.E., an ambitious adventurer named Chandragupta Maurya exploited that opportunity and laid the foundations for the Mauryan Empire, the first state to bring a centralized and unified government to most of the subcontinent.  </a:t>
            </a:r>
          </a:p>
          <a:p>
            <a:pPr eaLnBrk="1" hangingPunct="1">
              <a:lnSpc>
                <a:spcPct val="90000"/>
              </a:lnSpc>
              <a:defRPr/>
            </a:pPr>
            <a:r>
              <a:rPr lang="en-US" altLang="en-US" sz="2400" smtClean="0"/>
              <a:t>He also continued on and capture the Bactrian lands and eventually all of northern India from the Indus to the Ganges.</a:t>
            </a:r>
            <a:endParaRPr lang="en-US" altLang="en-US" sz="28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bwMode="auto">
          <a:xfrm>
            <a:off x="685800" y="22860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4400" smtClean="0"/>
              <a:t>Maurya Empire</a:t>
            </a:r>
          </a:p>
        </p:txBody>
      </p:sp>
      <p:sp>
        <p:nvSpPr>
          <p:cNvPr id="106499" name="Rectangle 3"/>
          <p:cNvSpPr>
            <a:spLocks noGrp="1" noChangeArrowheads="1"/>
          </p:cNvSpPr>
          <p:nvPr>
            <p:ph type="subTitle" idx="1"/>
          </p:nvPr>
        </p:nvSpPr>
        <p:spPr bwMode="auto">
          <a:xfrm>
            <a:off x="1371600" y="3886200"/>
            <a:ext cx="6400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3200" smtClean="0"/>
              <a:t>321 B.C.E.- 185 B.C.E.</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352800" y="990600"/>
            <a:ext cx="4203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2133600" y="76200"/>
            <a:ext cx="6477000" cy="77787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4500" b="1">
                <a:solidFill>
                  <a:srgbClr val="A58C21"/>
                </a:solidFill>
                <a:effectLst>
                  <a:outerShdw blurRad="38100" dist="38100" dir="2700000" algn="tl">
                    <a:srgbClr val="000000"/>
                  </a:outerShdw>
                </a:effectLst>
              </a:rPr>
              <a:t>The Maurya Empire</a:t>
            </a:r>
            <a:endParaRPr lang="en-US" altLang="en-US" sz="5400" b="1">
              <a:solidFill>
                <a:srgbClr val="A58C21"/>
              </a:solidFill>
              <a:effectLst>
                <a:outerShdw blurRad="38100" dist="38100" dir="2700000" algn="tl">
                  <a:srgbClr val="000000"/>
                </a:outerShdw>
              </a:effectLst>
              <a:latin typeface="Samarkan" pitchFamily="34" charset="0"/>
            </a:endParaRPr>
          </a:p>
        </p:txBody>
      </p:sp>
      <p:sp>
        <p:nvSpPr>
          <p:cNvPr id="21508" name="Oval 4"/>
          <p:cNvSpPr>
            <a:spLocks noChangeArrowheads="1"/>
          </p:cNvSpPr>
          <p:nvPr/>
        </p:nvSpPr>
        <p:spPr bwMode="auto">
          <a:xfrm>
            <a:off x="5943600" y="2971800"/>
            <a:ext cx="838200" cy="3048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3733" name="Rectangle 5"/>
          <p:cNvSpPr>
            <a:spLocks noChangeArrowheads="1"/>
          </p:cNvSpPr>
          <p:nvPr/>
        </p:nvSpPr>
        <p:spPr bwMode="auto">
          <a:xfrm>
            <a:off x="2895600" y="6248400"/>
            <a:ext cx="510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altLang="en-US" b="1">
                <a:effectLst>
                  <a:outerShdw blurRad="38100" dist="38100" dir="2700000" algn="tl">
                    <a:srgbClr val="FFFFFF"/>
                  </a:outerShdw>
                </a:effectLst>
                <a:latin typeface="Comic Sans MS" panose="030F0702030302020204" pitchFamily="66" charset="0"/>
              </a:rPr>
              <a:t>321 BCE – 185 BCE</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28074"/>
            <a:ext cx="7620000" cy="88582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5000" b="1" dirty="0" err="1">
                <a:solidFill>
                  <a:srgbClr val="A58C21"/>
                </a:solidFill>
                <a:effectLst>
                  <a:outerShdw blurRad="38100" dist="38100" dir="2700000" algn="tl">
                    <a:srgbClr val="000000"/>
                  </a:outerShdw>
                </a:effectLst>
                <a:latin typeface="Perpetua Titling MT" panose="02020502060505020804" pitchFamily="18" charset="0"/>
              </a:rPr>
              <a:t>Kautilya</a:t>
            </a:r>
            <a:endParaRPr lang="en-US" altLang="en-US" sz="3600" b="1" dirty="0">
              <a:solidFill>
                <a:srgbClr val="A58C21"/>
              </a:solidFill>
              <a:effectLst>
                <a:outerShdw blurRad="38100" dist="38100" dir="2700000" algn="tl">
                  <a:srgbClr val="000000"/>
                </a:outerShdw>
              </a:effectLst>
              <a:latin typeface="Perpetua Titling MT" panose="02020502060505020804" pitchFamily="18" charset="0"/>
            </a:endParaRPr>
          </a:p>
        </p:txBody>
      </p:sp>
      <p:pic>
        <p:nvPicPr>
          <p:cNvPr id="3" name="Picture 5" descr="Kautil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656"/>
            <a:ext cx="2057400" cy="3153556"/>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622300" y="1066800"/>
            <a:ext cx="7086600"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buClr>
                <a:srgbClr val="CC6600"/>
              </a:buClr>
              <a:buFont typeface="Wingdings" panose="05000000000000000000" pitchFamily="2" charset="2"/>
              <a:buChar char="§"/>
              <a:defRPr/>
            </a:pPr>
            <a:r>
              <a:rPr lang="en-US" altLang="en-US" sz="2200" b="1" dirty="0">
                <a:effectLst>
                  <a:outerShdw blurRad="38100" dist="38100" dir="2700000" algn="tl">
                    <a:srgbClr val="FFFFFF"/>
                  </a:outerShdw>
                </a:effectLst>
                <a:latin typeface="Samarkan" pitchFamily="34" charset="0"/>
              </a:rPr>
              <a:t> </a:t>
            </a:r>
            <a:r>
              <a:rPr lang="en-US" altLang="en-US" sz="2200" b="1" dirty="0">
                <a:effectLst>
                  <a:outerShdw blurRad="38100" dist="38100" dir="2700000" algn="tl">
                    <a:srgbClr val="FFFFFF"/>
                  </a:outerShdw>
                </a:effectLst>
                <a:latin typeface="Comic Sans MS" panose="030F0702030302020204" pitchFamily="66" charset="0"/>
              </a:rPr>
              <a:t>Chandragupta’s advisor.</a:t>
            </a:r>
          </a:p>
          <a:p>
            <a:pPr eaLnBrk="1" hangingPunct="1">
              <a:spcBef>
                <a:spcPct val="50000"/>
              </a:spcBef>
              <a:buClr>
                <a:srgbClr val="CC6600"/>
              </a:buClr>
              <a:buFont typeface="Wingdings" panose="05000000000000000000" pitchFamily="2" charset="2"/>
              <a:buChar char="§"/>
              <a:defRPr/>
            </a:pPr>
            <a:r>
              <a:rPr lang="en-US" altLang="en-US" sz="2200" b="1" dirty="0">
                <a:effectLst>
                  <a:outerShdw blurRad="38100" dist="38100" dir="2700000" algn="tl">
                    <a:srgbClr val="FFFFFF"/>
                  </a:outerShdw>
                </a:effectLst>
                <a:latin typeface="Comic Sans MS" panose="030F0702030302020204" pitchFamily="66" charset="0"/>
              </a:rPr>
              <a:t> Brahmin caste.</a:t>
            </a:r>
          </a:p>
          <a:p>
            <a:pPr eaLnBrk="1" hangingPunct="1">
              <a:spcBef>
                <a:spcPct val="50000"/>
              </a:spcBef>
              <a:buClr>
                <a:srgbClr val="CC6600"/>
              </a:buClr>
              <a:buFont typeface="Wingdings" panose="05000000000000000000" pitchFamily="2" charset="2"/>
              <a:buChar char="§"/>
              <a:defRPr/>
            </a:pPr>
            <a:r>
              <a:rPr lang="en-US" altLang="en-US" sz="2200" b="1" dirty="0">
                <a:effectLst>
                  <a:outerShdw blurRad="38100" dist="38100" dir="2700000" algn="tl">
                    <a:srgbClr val="FFFFFF"/>
                  </a:outerShdw>
                </a:effectLst>
                <a:latin typeface="Comic Sans MS" panose="030F0702030302020204" pitchFamily="66" charset="0"/>
              </a:rPr>
              <a:t> Wrote </a:t>
            </a:r>
            <a:r>
              <a:rPr lang="en-US" altLang="en-US" sz="2200" b="1" i="1" dirty="0">
                <a:effectLst>
                  <a:outerShdw blurRad="38100" dist="38100" dir="2700000" algn="tl">
                    <a:srgbClr val="FFFFFF"/>
                  </a:outerShdw>
                </a:effectLst>
                <a:latin typeface="Comic Sans MS" panose="030F0702030302020204" pitchFamily="66" charset="0"/>
              </a:rPr>
              <a:t>The Treatise on</a:t>
            </a:r>
            <a:br>
              <a:rPr lang="en-US" altLang="en-US" sz="2200" b="1" i="1" dirty="0">
                <a:effectLst>
                  <a:outerShdw blurRad="38100" dist="38100" dir="2700000" algn="tl">
                    <a:srgbClr val="FFFFFF"/>
                  </a:outerShdw>
                </a:effectLst>
                <a:latin typeface="Comic Sans MS" panose="030F0702030302020204" pitchFamily="66" charset="0"/>
              </a:rPr>
            </a:br>
            <a:r>
              <a:rPr lang="en-US" altLang="en-US" sz="2200" b="1" i="1" dirty="0">
                <a:effectLst>
                  <a:outerShdw blurRad="38100" dist="38100" dir="2700000" algn="tl">
                    <a:srgbClr val="FFFFFF"/>
                  </a:outerShdw>
                </a:effectLst>
                <a:latin typeface="Comic Sans MS" panose="030F0702030302020204" pitchFamily="66" charset="0"/>
              </a:rPr>
              <a:t>  Material Gain</a:t>
            </a:r>
            <a:r>
              <a:rPr lang="en-US" altLang="en-US" sz="2200" b="1" dirty="0">
                <a:effectLst>
                  <a:outerShdw blurRad="38100" dist="38100" dir="2700000" algn="tl">
                    <a:srgbClr val="FFFFFF"/>
                  </a:outerShdw>
                </a:effectLst>
                <a:latin typeface="Comic Sans MS" panose="030F0702030302020204" pitchFamily="66" charset="0"/>
              </a:rPr>
              <a:t> or the</a:t>
            </a:r>
            <a:br>
              <a:rPr lang="en-US" altLang="en-US" sz="2200" b="1" dirty="0">
                <a:effectLst>
                  <a:outerShdw blurRad="38100" dist="38100" dir="2700000" algn="tl">
                    <a:srgbClr val="FFFFFF"/>
                  </a:outerShdw>
                </a:effectLst>
                <a:latin typeface="Comic Sans MS" panose="030F0702030302020204" pitchFamily="66" charset="0"/>
              </a:rPr>
            </a:br>
            <a:r>
              <a:rPr lang="en-US" altLang="en-US" sz="2200" b="1" dirty="0">
                <a:effectLst>
                  <a:outerShdw blurRad="38100" dist="38100" dir="2700000" algn="tl">
                    <a:srgbClr val="FFFFFF"/>
                  </a:outerShdw>
                </a:effectLst>
                <a:latin typeface="Comic Sans MS" panose="030F0702030302020204" pitchFamily="66" charset="0"/>
              </a:rPr>
              <a:t>  </a:t>
            </a:r>
            <a:r>
              <a:rPr lang="en-US" altLang="en-US" sz="2200" b="1" i="1" dirty="0" err="1">
                <a:solidFill>
                  <a:srgbClr val="E40000"/>
                </a:solidFill>
                <a:effectLst>
                  <a:outerShdw blurRad="38100" dist="38100" dir="2700000" algn="tl">
                    <a:srgbClr val="000000"/>
                  </a:outerShdw>
                </a:effectLst>
                <a:latin typeface="Comic Sans MS" panose="030F0702030302020204" pitchFamily="66" charset="0"/>
              </a:rPr>
              <a:t>Arthashastra</a:t>
            </a:r>
            <a:r>
              <a:rPr lang="en-US" altLang="en-US" sz="2200" b="1" dirty="0">
                <a:effectLst>
                  <a:outerShdw blurRad="38100" dist="38100" dir="2700000" algn="tl">
                    <a:srgbClr val="FFFFFF"/>
                  </a:outerShdw>
                </a:effectLst>
                <a:latin typeface="Comic Sans MS" panose="030F0702030302020204" pitchFamily="66" charset="0"/>
              </a:rPr>
              <a:t>.</a:t>
            </a:r>
          </a:p>
          <a:p>
            <a:pPr eaLnBrk="1" hangingPunct="1">
              <a:spcBef>
                <a:spcPct val="50000"/>
              </a:spcBef>
              <a:buClr>
                <a:srgbClr val="CC6600"/>
              </a:buClr>
              <a:buFont typeface="Wingdings" panose="05000000000000000000" pitchFamily="2" charset="2"/>
              <a:buChar char="§"/>
              <a:defRPr/>
            </a:pPr>
            <a:r>
              <a:rPr lang="en-US" altLang="en-US" sz="2200" b="1" dirty="0">
                <a:effectLst>
                  <a:outerShdw blurRad="38100" dist="38100" dir="2700000" algn="tl">
                    <a:srgbClr val="FFFFFF"/>
                  </a:outerShdw>
                </a:effectLst>
                <a:latin typeface="Comic Sans MS" panose="030F0702030302020204" pitchFamily="66" charset="0"/>
              </a:rPr>
              <a:t> A guide for the king and his ministers:</a:t>
            </a:r>
          </a:p>
          <a:p>
            <a:pPr lvl="1" eaLnBrk="1" hangingPunct="1">
              <a:spcBef>
                <a:spcPct val="50000"/>
              </a:spcBef>
              <a:buClr>
                <a:srgbClr val="006600"/>
              </a:buClr>
              <a:buSzPct val="70000"/>
              <a:buFont typeface="Wingdings" panose="05000000000000000000" pitchFamily="2" charset="2"/>
              <a:buChar char="Ø"/>
              <a:defRPr/>
            </a:pPr>
            <a:r>
              <a:rPr lang="en-US" altLang="en-US" sz="2200" b="1" dirty="0">
                <a:effectLst>
                  <a:outerShdw blurRad="38100" dist="38100" dir="2700000" algn="tl">
                    <a:srgbClr val="FFFFFF"/>
                  </a:outerShdw>
                </a:effectLst>
                <a:latin typeface="Comic Sans MS" panose="030F0702030302020204" pitchFamily="66" charset="0"/>
              </a:rPr>
              <a:t> Supports royal power.</a:t>
            </a:r>
          </a:p>
          <a:p>
            <a:pPr lvl="1" eaLnBrk="1" hangingPunct="1">
              <a:spcBef>
                <a:spcPct val="50000"/>
              </a:spcBef>
              <a:buClr>
                <a:srgbClr val="006600"/>
              </a:buClr>
              <a:buSzPct val="70000"/>
              <a:buFont typeface="Wingdings" panose="05000000000000000000" pitchFamily="2" charset="2"/>
              <a:buChar char="Ø"/>
              <a:defRPr/>
            </a:pPr>
            <a:r>
              <a:rPr lang="en-US" altLang="en-US" sz="2200" b="1" dirty="0">
                <a:effectLst>
                  <a:outerShdw blurRad="38100" dist="38100" dir="2700000" algn="tl">
                    <a:srgbClr val="FFFFFF"/>
                  </a:outerShdw>
                </a:effectLst>
                <a:latin typeface="Comic Sans MS" panose="030F0702030302020204" pitchFamily="66" charset="0"/>
              </a:rPr>
              <a:t> The great evil in society is </a:t>
            </a:r>
            <a:r>
              <a:rPr lang="en-US" altLang="en-US" sz="2200" b="1" dirty="0">
                <a:solidFill>
                  <a:srgbClr val="006600"/>
                </a:solidFill>
                <a:effectLst>
                  <a:outerShdw blurRad="38100" dist="38100" dir="2700000" algn="tl">
                    <a:srgbClr val="000000"/>
                  </a:outerShdw>
                </a:effectLst>
                <a:latin typeface="Comic Sans MS" panose="030F0702030302020204" pitchFamily="66" charset="0"/>
              </a:rPr>
              <a:t>anarchy</a:t>
            </a:r>
            <a:r>
              <a:rPr lang="en-US" altLang="en-US" sz="2200" b="1" dirty="0">
                <a:effectLst>
                  <a:outerShdw blurRad="38100" dist="38100" dir="2700000" algn="tl">
                    <a:srgbClr val="FFFFFF"/>
                  </a:outerShdw>
                </a:effectLst>
                <a:latin typeface="Comic Sans MS" panose="030F0702030302020204" pitchFamily="66" charset="0"/>
              </a:rPr>
              <a:t>.</a:t>
            </a:r>
          </a:p>
          <a:p>
            <a:pPr lvl="1" eaLnBrk="1" hangingPunct="1">
              <a:spcBef>
                <a:spcPct val="50000"/>
              </a:spcBef>
              <a:buClr>
                <a:srgbClr val="006600"/>
              </a:buClr>
              <a:buSzPct val="70000"/>
              <a:buFont typeface="Wingdings" panose="05000000000000000000" pitchFamily="2" charset="2"/>
              <a:buChar char="Ø"/>
              <a:defRPr/>
            </a:pPr>
            <a:r>
              <a:rPr lang="en-US" altLang="en-US" sz="2200" b="1" dirty="0">
                <a:effectLst>
                  <a:outerShdw blurRad="38100" dist="38100" dir="2700000" algn="tl">
                    <a:srgbClr val="FFFFFF"/>
                  </a:outerShdw>
                </a:effectLst>
                <a:latin typeface="Comic Sans MS" panose="030F0702030302020204" pitchFamily="66" charset="0"/>
              </a:rPr>
              <a:t> Therefore, a single authority is </a:t>
            </a:r>
            <a:br>
              <a:rPr lang="en-US" altLang="en-US" sz="2200" b="1" dirty="0">
                <a:effectLst>
                  <a:outerShdw blurRad="38100" dist="38100" dir="2700000" algn="tl">
                    <a:srgbClr val="FFFFFF"/>
                  </a:outerShdw>
                </a:effectLst>
                <a:latin typeface="Comic Sans MS" panose="030F0702030302020204" pitchFamily="66" charset="0"/>
              </a:rPr>
            </a:br>
            <a:r>
              <a:rPr lang="en-US" altLang="en-US" sz="2200" b="1" dirty="0">
                <a:effectLst>
                  <a:outerShdw blurRad="38100" dist="38100" dir="2700000" algn="tl">
                    <a:srgbClr val="FFFFFF"/>
                  </a:outerShdw>
                </a:effectLst>
                <a:latin typeface="Comic Sans MS" panose="030F0702030302020204" pitchFamily="66" charset="0"/>
              </a:rPr>
              <a:t>   needed to employ force when </a:t>
            </a:r>
            <a:br>
              <a:rPr lang="en-US" altLang="en-US" sz="2200" b="1" dirty="0">
                <a:effectLst>
                  <a:outerShdw blurRad="38100" dist="38100" dir="2700000" algn="tl">
                    <a:srgbClr val="FFFFFF"/>
                  </a:outerShdw>
                </a:effectLst>
                <a:latin typeface="Comic Sans MS" panose="030F0702030302020204" pitchFamily="66" charset="0"/>
              </a:rPr>
            </a:br>
            <a:r>
              <a:rPr lang="en-US" altLang="en-US" sz="2200" b="1" dirty="0">
                <a:effectLst>
                  <a:outerShdw blurRad="38100" dist="38100" dir="2700000" algn="tl">
                    <a:srgbClr val="FFFFFF"/>
                  </a:outerShdw>
                </a:effectLst>
                <a:latin typeface="Comic Sans MS" panose="030F0702030302020204" pitchFamily="66" charset="0"/>
              </a:rPr>
              <a:t>   necessary!</a:t>
            </a:r>
            <a:endParaRPr lang="en-US" altLang="en-US" sz="2600" b="1" dirty="0">
              <a:effectLst>
                <a:outerShdw blurRad="38100" dist="38100" dir="2700000" algn="tl">
                  <a:srgbClr val="FFFFFF"/>
                </a:outerShdw>
              </a:effectLst>
              <a:latin typeface="Comic Sans MS" panose="030F0702030302020204" pitchFamily="66" charset="0"/>
            </a:endParaRPr>
          </a:p>
        </p:txBody>
      </p:sp>
    </p:spTree>
    <p:extLst>
      <p:ext uri="{BB962C8B-B14F-4D97-AF65-F5344CB8AC3E}">
        <p14:creationId xmlns:p14="http://schemas.microsoft.com/office/powerpoint/2010/main" val="4233641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Succession</a:t>
            </a:r>
          </a:p>
        </p:txBody>
      </p:sp>
      <p:sp>
        <p:nvSpPr>
          <p:cNvPr id="114691"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lnSpc>
                <a:spcPct val="90000"/>
              </a:lnSpc>
              <a:defRPr/>
            </a:pPr>
            <a:r>
              <a:rPr lang="en-US" altLang="en-US" sz="2800" smtClean="0"/>
              <a:t>Tradition holds that Chandragupta abdicated his throne to become a monk and eventually starved himself to death.</a:t>
            </a:r>
          </a:p>
          <a:p>
            <a:pPr eaLnBrk="1" hangingPunct="1">
              <a:lnSpc>
                <a:spcPct val="90000"/>
              </a:lnSpc>
              <a:defRPr/>
            </a:pPr>
            <a:r>
              <a:rPr lang="en-US" altLang="en-US" sz="2800" smtClean="0"/>
              <a:t>Whether this is true or not, it is certain that his son succeeded him in 297 B.C.E. and added most of southern India to the growing empire.  </a:t>
            </a:r>
          </a:p>
          <a:p>
            <a:pPr eaLnBrk="1" hangingPunct="1">
              <a:lnSpc>
                <a:spcPct val="90000"/>
              </a:lnSpc>
              <a:defRPr/>
            </a:pPr>
            <a:r>
              <a:rPr lang="en-US" altLang="en-US" sz="2800" smtClean="0"/>
              <a:t>The high point of the Mauryan Empire came during the reign of Chandragupta’s grandson, Asoka.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US" altLang="en-US" smtClean="0"/>
              <a:t>Asoka’s reign </a:t>
            </a:r>
            <a:br>
              <a:rPr lang="en-US" altLang="en-US" smtClean="0"/>
            </a:br>
            <a:r>
              <a:rPr lang="en-US" altLang="en-US" smtClean="0"/>
              <a:t>(268-232 B.C.E.)</a:t>
            </a:r>
          </a:p>
        </p:txBody>
      </p:sp>
      <p:pic>
        <p:nvPicPr>
          <p:cNvPr id="25604" name="Picture 5" descr="ashoka2"/>
          <p:cNvPicPr>
            <a:picLocks noGrp="1" noChangeAspect="1" noChangeArrowheads="1"/>
          </p:cNvPicPr>
          <p:nvPr>
            <p:ph sz="half" idx="1"/>
          </p:nvPr>
        </p:nvPicPr>
        <p:blipFill>
          <a:blip r:embed="rId3">
            <a:lum contrast="6000"/>
            <a:extLst>
              <a:ext uri="{28A0092B-C50C-407E-A947-70E740481C1C}">
                <a14:useLocalDpi xmlns:a14="http://schemas.microsoft.com/office/drawing/2010/main" val="0"/>
              </a:ext>
            </a:extLst>
          </a:blip>
          <a:stretch>
            <a:fillRect/>
          </a:stretch>
        </p:blipFill>
        <p:spPr bwMode="auto">
          <a:xfrm>
            <a:off x="1562481" y="2742470"/>
            <a:ext cx="1999488" cy="2517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44200"/>
                </a:solidFill>
                <a:miter lim="800000"/>
                <a:headEnd/>
                <a:tailEnd/>
              </a14:hiddenLine>
            </a:ext>
          </a:extLst>
        </p:spPr>
      </p:pic>
      <p:sp>
        <p:nvSpPr>
          <p:cNvPr id="115715" name="Rectangle 3"/>
          <p:cNvSpPr>
            <a:spLocks noGrp="1" noChangeArrowheads="1"/>
          </p:cNvSpPr>
          <p:nvPr>
            <p:ph type="body" sz="half" idx="2"/>
          </p:nvPr>
        </p:nvSpPr>
        <p:spPr bwMode="auto">
          <a:xfrm>
            <a:off x="4648200" y="1981200"/>
            <a:ext cx="38100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lnSpc>
                <a:spcPct val="90000"/>
              </a:lnSpc>
              <a:defRPr/>
            </a:pPr>
            <a:r>
              <a:rPr lang="en-US" altLang="en-US" sz="2100" smtClean="0"/>
              <a:t>Asoka’s first major undertaking was to conquer a region of east-central India known as Kalinga.</a:t>
            </a:r>
          </a:p>
          <a:p>
            <a:pPr eaLnBrk="1" hangingPunct="1">
              <a:lnSpc>
                <a:spcPct val="90000"/>
              </a:lnSpc>
              <a:defRPr/>
            </a:pPr>
            <a:r>
              <a:rPr lang="en-US" altLang="en-US" sz="2100" smtClean="0"/>
              <a:t>By Asoka’s estimate 100,000 died and over 150,000 were removed from their lands.</a:t>
            </a:r>
          </a:p>
          <a:p>
            <a:pPr eaLnBrk="1" hangingPunct="1">
              <a:lnSpc>
                <a:spcPct val="90000"/>
              </a:lnSpc>
              <a:defRPr/>
            </a:pPr>
            <a:r>
              <a:rPr lang="en-US" altLang="en-US" sz="2100" smtClean="0"/>
              <a:t>Some scholars debate that because of the bloody campaign, Asoka converted to Buddhsim.</a:t>
            </a:r>
            <a:endParaRPr lang="en-US" altLang="en-US" sz="24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553200" y="2286000"/>
            <a:ext cx="2286000" cy="2959100"/>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3800" b="1">
                <a:solidFill>
                  <a:srgbClr val="A58C21"/>
                </a:solidFill>
                <a:effectLst>
                  <a:outerShdw blurRad="38100" dist="38100" dir="2700000" algn="tl">
                    <a:srgbClr val="000000"/>
                  </a:outerShdw>
                </a:effectLst>
              </a:rPr>
              <a:t>Asoka’s Empire based in </a:t>
            </a:r>
            <a:r>
              <a:rPr lang="en-US" altLang="en-US" sz="3600" b="1">
                <a:solidFill>
                  <a:srgbClr val="A58C21"/>
                </a:solidFill>
                <a:effectLst>
                  <a:outerShdw blurRad="38100" dist="38100" dir="2700000" algn="tl">
                    <a:srgbClr val="000000"/>
                  </a:outerShdw>
                </a:effectLst>
              </a:rPr>
              <a:t>Sarnath</a:t>
            </a:r>
            <a:endParaRPr lang="en-US" altLang="en-US" sz="5400" b="1">
              <a:solidFill>
                <a:srgbClr val="A58C21"/>
              </a:solidFill>
              <a:effectLst>
                <a:outerShdw blurRad="38100" dist="38100" dir="2700000" algn="tl">
                  <a:srgbClr val="000000"/>
                </a:outerShdw>
              </a:effectLst>
              <a:latin typeface="Samarkan" pitchFamily="34" charset="0"/>
            </a:endParaRPr>
          </a:p>
        </p:txBody>
      </p:sp>
      <p:pic>
        <p:nvPicPr>
          <p:cNvPr id="26627" name="Picture 3" descr="map-Asoka's Empire-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905000" y="381000"/>
            <a:ext cx="4440238" cy="6248400"/>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sp>
        <p:nvSpPr>
          <p:cNvPr id="26628" name="Oval 4"/>
          <p:cNvSpPr>
            <a:spLocks noChangeArrowheads="1"/>
          </p:cNvSpPr>
          <p:nvPr/>
        </p:nvSpPr>
        <p:spPr bwMode="auto">
          <a:xfrm>
            <a:off x="4419600" y="914400"/>
            <a:ext cx="9906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228600"/>
            <a:ext cx="8458200" cy="923330"/>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n-US" altLang="en-US" sz="5400" b="1" dirty="0">
                <a:solidFill>
                  <a:srgbClr val="A58C21"/>
                </a:solidFill>
                <a:effectLst>
                  <a:outerShdw blurRad="38100" dist="38100" dir="2700000" algn="tl">
                    <a:srgbClr val="000000"/>
                  </a:outerShdw>
                </a:effectLst>
                <a:latin typeface="Perpetua Titling MT" panose="02020502060505020804" pitchFamily="18" charset="0"/>
              </a:rPr>
              <a:t>Asoka’s law code</a:t>
            </a:r>
          </a:p>
        </p:txBody>
      </p:sp>
      <p:sp>
        <p:nvSpPr>
          <p:cNvPr id="3" name="Text Box 4"/>
          <p:cNvSpPr txBox="1">
            <a:spLocks noChangeArrowheads="1"/>
          </p:cNvSpPr>
          <p:nvPr/>
        </p:nvSpPr>
        <p:spPr bwMode="auto">
          <a:xfrm>
            <a:off x="1752600" y="1504950"/>
            <a:ext cx="69342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buClr>
                <a:srgbClr val="CC6600"/>
              </a:buClr>
              <a:buFont typeface="Wingdings" panose="05000000000000000000" pitchFamily="2" charset="2"/>
              <a:buChar char="§"/>
              <a:defRPr/>
            </a:pPr>
            <a:r>
              <a:rPr lang="en-US" altLang="en-US" sz="2600" b="1" dirty="0">
                <a:effectLst>
                  <a:outerShdw blurRad="38100" dist="38100" dir="2700000" algn="tl">
                    <a:srgbClr val="FFFFFF"/>
                  </a:outerShdw>
                </a:effectLst>
                <a:latin typeface="Samarkan" pitchFamily="34" charset="0"/>
              </a:rPr>
              <a:t> </a:t>
            </a:r>
            <a:r>
              <a:rPr lang="en-US" altLang="en-US" sz="2500" b="1" dirty="0">
                <a:effectLst>
                  <a:outerShdw blurRad="38100" dist="38100" dir="2700000" algn="tl">
                    <a:srgbClr val="FFFFFF"/>
                  </a:outerShdw>
                </a:effectLst>
                <a:latin typeface="Comic Sans MS" panose="030F0702030302020204" pitchFamily="66" charset="0"/>
              </a:rPr>
              <a:t>Edicts scattered in</a:t>
            </a:r>
            <a:br>
              <a:rPr lang="en-US" altLang="en-US" sz="2500" b="1" dirty="0">
                <a:effectLst>
                  <a:outerShdw blurRad="38100" dist="38100" dir="2700000" algn="tl">
                    <a:srgbClr val="FFFFFF"/>
                  </a:outerShdw>
                </a:effectLst>
                <a:latin typeface="Comic Sans MS" panose="030F0702030302020204" pitchFamily="66" charset="0"/>
              </a:rPr>
            </a:br>
            <a:r>
              <a:rPr lang="en-US" altLang="en-US" sz="2500" b="1" dirty="0">
                <a:effectLst>
                  <a:outerShdw blurRad="38100" dist="38100" dir="2700000" algn="tl">
                    <a:srgbClr val="FFFFFF"/>
                  </a:outerShdw>
                </a:effectLst>
                <a:latin typeface="Comic Sans MS" panose="030F0702030302020204" pitchFamily="66" charset="0"/>
              </a:rPr>
              <a:t>  more than 30 places</a:t>
            </a:r>
            <a:br>
              <a:rPr lang="en-US" altLang="en-US" sz="2500" b="1" dirty="0">
                <a:effectLst>
                  <a:outerShdw blurRad="38100" dist="38100" dir="2700000" algn="tl">
                    <a:srgbClr val="FFFFFF"/>
                  </a:outerShdw>
                </a:effectLst>
                <a:latin typeface="Comic Sans MS" panose="030F0702030302020204" pitchFamily="66" charset="0"/>
              </a:rPr>
            </a:br>
            <a:r>
              <a:rPr lang="en-US" altLang="en-US" sz="2500" b="1" dirty="0">
                <a:effectLst>
                  <a:outerShdw blurRad="38100" dist="38100" dir="2700000" algn="tl">
                    <a:srgbClr val="FFFFFF"/>
                  </a:outerShdw>
                </a:effectLst>
                <a:latin typeface="Comic Sans MS" panose="030F0702030302020204" pitchFamily="66" charset="0"/>
              </a:rPr>
              <a:t>  in India, Nepal,</a:t>
            </a:r>
            <a:br>
              <a:rPr lang="en-US" altLang="en-US" sz="2500" b="1" dirty="0">
                <a:effectLst>
                  <a:outerShdw blurRad="38100" dist="38100" dir="2700000" algn="tl">
                    <a:srgbClr val="FFFFFF"/>
                  </a:outerShdw>
                </a:effectLst>
                <a:latin typeface="Comic Sans MS" panose="030F0702030302020204" pitchFamily="66" charset="0"/>
              </a:rPr>
            </a:br>
            <a:r>
              <a:rPr lang="en-US" altLang="en-US" sz="2500" b="1" dirty="0">
                <a:effectLst>
                  <a:outerShdw blurRad="38100" dist="38100" dir="2700000" algn="tl">
                    <a:srgbClr val="FFFFFF"/>
                  </a:outerShdw>
                </a:effectLst>
                <a:latin typeface="Comic Sans MS" panose="030F0702030302020204" pitchFamily="66" charset="0"/>
              </a:rPr>
              <a:t>  Pakistan, &amp; Afghanistan.</a:t>
            </a:r>
          </a:p>
          <a:p>
            <a:pPr eaLnBrk="1" hangingPunct="1">
              <a:spcBef>
                <a:spcPct val="50000"/>
              </a:spcBef>
              <a:buClr>
                <a:srgbClr val="CC6600"/>
              </a:buClr>
              <a:buFont typeface="Wingdings" panose="05000000000000000000" pitchFamily="2" charset="2"/>
              <a:buChar char="§"/>
              <a:defRPr/>
            </a:pPr>
            <a:r>
              <a:rPr lang="en-US" altLang="en-US" sz="2500" b="1" dirty="0">
                <a:effectLst>
                  <a:outerShdw blurRad="38100" dist="38100" dir="2700000" algn="tl">
                    <a:srgbClr val="FFFFFF"/>
                  </a:outerShdw>
                </a:effectLst>
                <a:latin typeface="Comic Sans MS" panose="030F0702030302020204" pitchFamily="66" charset="0"/>
              </a:rPr>
              <a:t> Written mostly in</a:t>
            </a:r>
            <a:br>
              <a:rPr lang="en-US" altLang="en-US" sz="2500" b="1" dirty="0">
                <a:effectLst>
                  <a:outerShdw blurRad="38100" dist="38100" dir="2700000" algn="tl">
                    <a:srgbClr val="FFFFFF"/>
                  </a:outerShdw>
                </a:effectLst>
                <a:latin typeface="Comic Sans MS" panose="030F0702030302020204" pitchFamily="66" charset="0"/>
              </a:rPr>
            </a:br>
            <a:r>
              <a:rPr lang="en-US" altLang="en-US" sz="2500" b="1" dirty="0">
                <a:effectLst>
                  <a:outerShdw blurRad="38100" dist="38100" dir="2700000" algn="tl">
                    <a:srgbClr val="FFFFFF"/>
                  </a:outerShdw>
                </a:effectLst>
                <a:latin typeface="Comic Sans MS" panose="030F0702030302020204" pitchFamily="66" charset="0"/>
              </a:rPr>
              <a:t>  Sanskrit, but one was in </a:t>
            </a:r>
            <a:br>
              <a:rPr lang="en-US" altLang="en-US" sz="2500" b="1" dirty="0">
                <a:effectLst>
                  <a:outerShdw blurRad="38100" dist="38100" dir="2700000" algn="tl">
                    <a:srgbClr val="FFFFFF"/>
                  </a:outerShdw>
                </a:effectLst>
                <a:latin typeface="Comic Sans MS" panose="030F0702030302020204" pitchFamily="66" charset="0"/>
              </a:rPr>
            </a:br>
            <a:r>
              <a:rPr lang="en-US" altLang="en-US" sz="2500" b="1" dirty="0">
                <a:effectLst>
                  <a:outerShdw blurRad="38100" dist="38100" dir="2700000" algn="tl">
                    <a:srgbClr val="FFFFFF"/>
                  </a:outerShdw>
                </a:effectLst>
                <a:latin typeface="Comic Sans MS" panose="030F0702030302020204" pitchFamily="66" charset="0"/>
              </a:rPr>
              <a:t>  Greek and Aramaic.</a:t>
            </a:r>
          </a:p>
          <a:p>
            <a:pPr eaLnBrk="1" hangingPunct="1">
              <a:spcBef>
                <a:spcPct val="50000"/>
              </a:spcBef>
              <a:buClr>
                <a:srgbClr val="CC6600"/>
              </a:buClr>
              <a:buFont typeface="Wingdings" panose="05000000000000000000" pitchFamily="2" charset="2"/>
              <a:buChar char="§"/>
              <a:defRPr/>
            </a:pPr>
            <a:r>
              <a:rPr lang="en-US" altLang="en-US" sz="2500" b="1" dirty="0">
                <a:effectLst>
                  <a:outerShdw blurRad="38100" dist="38100" dir="2700000" algn="tl">
                    <a:srgbClr val="FFFFFF"/>
                  </a:outerShdw>
                </a:effectLst>
                <a:latin typeface="Comic Sans MS" panose="030F0702030302020204" pitchFamily="66" charset="0"/>
              </a:rPr>
              <a:t> 10 rock edicts.</a:t>
            </a:r>
          </a:p>
          <a:p>
            <a:pPr eaLnBrk="1" hangingPunct="1">
              <a:spcBef>
                <a:spcPct val="50000"/>
              </a:spcBef>
              <a:buClr>
                <a:srgbClr val="CC6600"/>
              </a:buClr>
              <a:buFont typeface="Wingdings" panose="05000000000000000000" pitchFamily="2" charset="2"/>
              <a:buChar char="§"/>
              <a:defRPr/>
            </a:pPr>
            <a:r>
              <a:rPr lang="en-US" altLang="en-US" sz="2500" b="1" dirty="0">
                <a:effectLst>
                  <a:outerShdw blurRad="38100" dist="38100" dir="2700000" algn="tl">
                    <a:srgbClr val="FFFFFF"/>
                  </a:outerShdw>
                </a:effectLst>
                <a:latin typeface="Comic Sans MS" panose="030F0702030302020204" pitchFamily="66" charset="0"/>
              </a:rPr>
              <a:t> Each pillar [</a:t>
            </a:r>
            <a:r>
              <a:rPr lang="en-US" altLang="en-US" sz="2500" b="1" i="1" dirty="0">
                <a:solidFill>
                  <a:srgbClr val="FF3300"/>
                </a:solidFill>
                <a:effectLst>
                  <a:outerShdw blurRad="38100" dist="38100" dir="2700000" algn="tl">
                    <a:srgbClr val="000000"/>
                  </a:outerShdw>
                </a:effectLst>
                <a:latin typeface="Comic Sans MS" panose="030F0702030302020204" pitchFamily="66" charset="0"/>
              </a:rPr>
              <a:t>stupa</a:t>
            </a:r>
            <a:r>
              <a:rPr lang="en-US" altLang="en-US" sz="2500" b="1" dirty="0">
                <a:effectLst>
                  <a:outerShdw blurRad="38100" dist="38100" dir="2700000" algn="tl">
                    <a:srgbClr val="FFFFFF"/>
                  </a:outerShdw>
                </a:effectLst>
                <a:latin typeface="Comic Sans MS" panose="030F0702030302020204" pitchFamily="66" charset="0"/>
              </a:rPr>
              <a:t>] is 40’-50’ high.</a:t>
            </a:r>
          </a:p>
          <a:p>
            <a:pPr eaLnBrk="1" hangingPunct="1">
              <a:spcBef>
                <a:spcPct val="50000"/>
              </a:spcBef>
              <a:buClr>
                <a:srgbClr val="CC6600"/>
              </a:buClr>
              <a:buFont typeface="Wingdings" panose="05000000000000000000" pitchFamily="2" charset="2"/>
              <a:buChar char="§"/>
              <a:defRPr/>
            </a:pPr>
            <a:r>
              <a:rPr lang="en-US" altLang="en-US" sz="2500" b="1" dirty="0">
                <a:effectLst>
                  <a:outerShdw blurRad="38100" dist="38100" dir="2700000" algn="tl">
                    <a:srgbClr val="FFFFFF"/>
                  </a:outerShdw>
                </a:effectLst>
                <a:latin typeface="Comic Sans MS" panose="030F0702030302020204" pitchFamily="66" charset="0"/>
              </a:rPr>
              <a:t> Buddhist principles dominate his laws.</a:t>
            </a:r>
          </a:p>
        </p:txBody>
      </p:sp>
      <p:pic>
        <p:nvPicPr>
          <p:cNvPr id="4" name="Picture 3" descr="Ashoka's legal code"/>
          <p:cNvPicPr>
            <a:picLocks noChangeAspect="1" noChangeArrowheads="1"/>
          </p:cNvPicPr>
          <p:nvPr/>
        </p:nvPicPr>
        <p:blipFill>
          <a:blip r:embed="rId2">
            <a:lum contrast="6000"/>
            <a:extLst>
              <a:ext uri="{28A0092B-C50C-407E-A947-70E740481C1C}">
                <a14:useLocalDpi xmlns:a14="http://schemas.microsoft.com/office/drawing/2010/main" val="0"/>
              </a:ext>
            </a:extLst>
          </a:blip>
          <a:srcRect l="3604" t="2675" r="2702" b="3679"/>
          <a:stretch>
            <a:fillRect/>
          </a:stretch>
        </p:blipFill>
        <p:spPr bwMode="auto">
          <a:xfrm>
            <a:off x="6461125" y="1828800"/>
            <a:ext cx="2378075" cy="3200400"/>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967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685800"/>
            <a:ext cx="5590517" cy="4194412"/>
          </a:xfrm>
          <a:prstGeom prst="rect">
            <a:avLst/>
          </a:prstGeom>
        </p:spPr>
      </p:pic>
      <p:sp>
        <p:nvSpPr>
          <p:cNvPr id="3" name="Text Box 4"/>
          <p:cNvSpPr txBox="1">
            <a:spLocks noChangeArrowheads="1"/>
          </p:cNvSpPr>
          <p:nvPr/>
        </p:nvSpPr>
        <p:spPr bwMode="auto">
          <a:xfrm>
            <a:off x="2362200" y="5105400"/>
            <a:ext cx="70104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Clr>
                <a:schemeClr val="accent1"/>
              </a:buClr>
              <a:buFont typeface="Wingdings" panose="05000000000000000000" pitchFamily="2" charset="2"/>
              <a:buChar char="§"/>
            </a:pPr>
            <a:r>
              <a:rPr lang="en-US" altLang="en-US" sz="2800" b="1" dirty="0">
                <a:solidFill>
                  <a:srgbClr val="FFC269"/>
                </a:solidFill>
              </a:rPr>
              <a:t> </a:t>
            </a:r>
            <a:r>
              <a:rPr lang="en-US" altLang="en-US" sz="2000" b="1" dirty="0"/>
              <a:t>pastoral </a:t>
            </a:r>
            <a:r>
              <a:rPr lang="en-US" altLang="en-US" sz="2000" b="1" dirty="0">
                <a:sym typeface="Wingdings" panose="05000000000000000000" pitchFamily="2" charset="2"/>
              </a:rPr>
              <a:t> depended on their cattle.</a:t>
            </a:r>
            <a:endParaRPr lang="en-US" altLang="en-US" sz="2000" b="1" dirty="0"/>
          </a:p>
          <a:p>
            <a:pPr>
              <a:spcBef>
                <a:spcPct val="50000"/>
              </a:spcBef>
              <a:buClr>
                <a:schemeClr val="accent1"/>
              </a:buClr>
              <a:buFont typeface="Wingdings" panose="05000000000000000000" pitchFamily="2" charset="2"/>
              <a:buChar char="§"/>
            </a:pPr>
            <a:r>
              <a:rPr lang="en-US" altLang="en-US" sz="2000" b="1" dirty="0"/>
              <a:t> warriors </a:t>
            </a:r>
            <a:r>
              <a:rPr lang="en-US" altLang="en-US" sz="2000" b="1" dirty="0">
                <a:sym typeface="Wingdings" panose="05000000000000000000" pitchFamily="2" charset="2"/>
              </a:rPr>
              <a:t> horse-drawn chariots.</a:t>
            </a:r>
            <a:endParaRPr lang="en-US" altLang="en-US" sz="2800" b="1" dirty="0">
              <a:solidFill>
                <a:srgbClr val="FFC269"/>
              </a:solidFill>
            </a:endParaRPr>
          </a:p>
        </p:txBody>
      </p:sp>
    </p:spTree>
    <p:extLst>
      <p:ext uri="{BB962C8B-B14F-4D97-AF65-F5344CB8AC3E}">
        <p14:creationId xmlns:p14="http://schemas.microsoft.com/office/powerpoint/2010/main" val="1471561397"/>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soka stupa"/>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905000" y="381000"/>
            <a:ext cx="4321175" cy="6172200"/>
          </a:xfrm>
          <a:prstGeom prst="rect">
            <a:avLst/>
          </a:prstGeom>
          <a:noFill/>
          <a:ln w="9525">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6477000" y="2057400"/>
            <a:ext cx="2286000" cy="1830388"/>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3800" b="1" dirty="0">
                <a:solidFill>
                  <a:srgbClr val="A58C21"/>
                </a:solidFill>
                <a:effectLst>
                  <a:outerShdw blurRad="38100" dist="38100" dir="2700000" algn="tl">
                    <a:srgbClr val="000000"/>
                  </a:outerShdw>
                </a:effectLst>
              </a:rPr>
              <a:t>One of </a:t>
            </a:r>
            <a:r>
              <a:rPr lang="en-US" altLang="en-US" sz="3800" b="1" dirty="0" err="1">
                <a:solidFill>
                  <a:srgbClr val="A58C21"/>
                </a:solidFill>
                <a:effectLst>
                  <a:outerShdw blurRad="38100" dist="38100" dir="2700000" algn="tl">
                    <a:srgbClr val="000000"/>
                  </a:outerShdw>
                </a:effectLst>
              </a:rPr>
              <a:t>Asoka’s</a:t>
            </a:r>
            <a:r>
              <a:rPr lang="en-US" altLang="en-US" sz="3800" b="1" i="1" dirty="0" err="1">
                <a:solidFill>
                  <a:srgbClr val="A58C21"/>
                </a:solidFill>
                <a:effectLst>
                  <a:outerShdw blurRad="38100" dist="38100" dir="2700000" algn="tl">
                    <a:srgbClr val="000000"/>
                  </a:outerShdw>
                </a:effectLst>
              </a:rPr>
              <a:t>Stupas</a:t>
            </a:r>
            <a:endParaRPr lang="en-US" altLang="en-US" sz="5400" b="1" i="1" dirty="0">
              <a:solidFill>
                <a:srgbClr val="A58C21"/>
              </a:solidFill>
              <a:effectLst>
                <a:outerShdw blurRad="38100" dist="38100" dir="2700000" algn="tl">
                  <a:srgbClr val="000000"/>
                </a:outerShdw>
              </a:effectLst>
              <a:latin typeface="Samarkan" pitchFamily="34" charset="0"/>
            </a:endParaRPr>
          </a:p>
        </p:txBody>
      </p:sp>
    </p:spTree>
    <p:extLst>
      <p:ext uri="{BB962C8B-B14F-4D97-AF65-F5344CB8AC3E}">
        <p14:creationId xmlns:p14="http://schemas.microsoft.com/office/powerpoint/2010/main" val="1259051556"/>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Asoka’s rule</a:t>
            </a:r>
          </a:p>
        </p:txBody>
      </p:sp>
      <p:sp>
        <p:nvSpPr>
          <p:cNvPr id="117763"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100" smtClean="0"/>
              <a:t>As a result of Asoka’s policies, most of India was integrated and benefited from an expanding economy and a stable government.</a:t>
            </a:r>
          </a:p>
          <a:p>
            <a:pPr eaLnBrk="1" hangingPunct="1">
              <a:lnSpc>
                <a:spcPct val="90000"/>
              </a:lnSpc>
              <a:defRPr/>
            </a:pPr>
            <a:r>
              <a:rPr lang="en-US" altLang="en-US" sz="2100" smtClean="0"/>
              <a:t>He encouraged trade by building roads, some over 1000 miles long, to link India to the West.  Along the roads trees were planted, wells were dug, and inns were established.</a:t>
            </a:r>
          </a:p>
          <a:p>
            <a:pPr eaLnBrk="1" hangingPunct="1">
              <a:lnSpc>
                <a:spcPct val="90000"/>
              </a:lnSpc>
              <a:defRPr/>
            </a:pPr>
            <a:r>
              <a:rPr lang="en-US" altLang="en-US" sz="2100" smtClean="0"/>
              <a:t>Asoka died in 232 B.C.E. and decline set in almost immediately.  Many scholars believe the excessive pay and costs of administration helped to pave the way and by 185 B.C.E., the Mauryan Empire had disappeared.</a:t>
            </a:r>
            <a:endParaRPr lang="en-US" altLang="en-US" sz="24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p-India-10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600200"/>
            <a:ext cx="4071937" cy="4495800"/>
          </a:xfrm>
          <a:prstGeom prst="rect">
            <a:avLst/>
          </a:prstGeom>
          <a:noFill/>
          <a:ln w="9525">
            <a:solidFill>
              <a:srgbClr val="8E47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1600200" y="76200"/>
            <a:ext cx="7467600" cy="115887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3500" b="1" dirty="0">
                <a:solidFill>
                  <a:srgbClr val="A58C21"/>
                </a:solidFill>
                <a:effectLst>
                  <a:outerShdw blurRad="38100" dist="38100" dir="2700000" algn="tl">
                    <a:srgbClr val="000000"/>
                  </a:outerShdw>
                </a:effectLst>
              </a:rPr>
              <a:t>Turmoil &amp; a power Vacuum:</a:t>
            </a:r>
            <a:br>
              <a:rPr lang="en-US" altLang="en-US" sz="3500" b="1" dirty="0">
                <a:solidFill>
                  <a:srgbClr val="A58C21"/>
                </a:solidFill>
                <a:effectLst>
                  <a:outerShdw blurRad="38100" dist="38100" dir="2700000" algn="tl">
                    <a:srgbClr val="000000"/>
                  </a:outerShdw>
                </a:effectLst>
              </a:rPr>
            </a:br>
            <a:r>
              <a:rPr lang="en-US" altLang="en-US" sz="3500" b="1" dirty="0">
                <a:solidFill>
                  <a:srgbClr val="A58C21"/>
                </a:solidFill>
                <a:effectLst>
                  <a:outerShdw blurRad="38100" dist="38100" dir="2700000" algn="tl">
                    <a:srgbClr val="000000"/>
                  </a:outerShdw>
                </a:effectLst>
              </a:rPr>
              <a:t>220 BCE – 320 CE</a:t>
            </a:r>
            <a:endParaRPr lang="en-US" altLang="en-US" sz="4600" b="1" dirty="0">
              <a:solidFill>
                <a:srgbClr val="A58C21"/>
              </a:solidFill>
              <a:effectLst>
                <a:outerShdw blurRad="38100" dist="38100" dir="2700000" algn="tl">
                  <a:srgbClr val="000000"/>
                </a:outerShdw>
              </a:effectLst>
              <a:latin typeface="Samarkan" pitchFamily="34" charset="0"/>
            </a:endParaRPr>
          </a:p>
        </p:txBody>
      </p:sp>
      <p:sp>
        <p:nvSpPr>
          <p:cNvPr id="4" name="Rectangle 9"/>
          <p:cNvSpPr>
            <a:spLocks noChangeArrowheads="1"/>
          </p:cNvSpPr>
          <p:nvPr/>
        </p:nvSpPr>
        <p:spPr bwMode="auto">
          <a:xfrm>
            <a:off x="4495800" y="2286000"/>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defRPr/>
            </a:pPr>
            <a:r>
              <a:rPr lang="en-US" altLang="en-US" sz="2000" b="1" dirty="0">
                <a:effectLst>
                  <a:outerShdw blurRad="38100" dist="38100" dir="2700000" algn="tl">
                    <a:srgbClr val="FFFFFF"/>
                  </a:outerShdw>
                </a:effectLst>
                <a:latin typeface="Comic Sans MS" panose="030F0702030302020204" pitchFamily="66" charset="0"/>
              </a:rPr>
              <a:t>The </a:t>
            </a:r>
            <a:r>
              <a:rPr lang="en-US" altLang="en-US" sz="2000" b="1" dirty="0" err="1">
                <a:effectLst>
                  <a:outerShdw blurRad="38100" dist="38100" dir="2700000" algn="tl">
                    <a:srgbClr val="FFFFFF"/>
                  </a:outerShdw>
                </a:effectLst>
                <a:latin typeface="Comic Sans MS" panose="030F0702030302020204" pitchFamily="66" charset="0"/>
              </a:rPr>
              <a:t>Maurya</a:t>
            </a:r>
            <a:r>
              <a:rPr lang="en-US" altLang="en-US" sz="2000" b="1" dirty="0">
                <a:effectLst>
                  <a:outerShdw blurRad="38100" dist="38100" dir="2700000" algn="tl">
                    <a:srgbClr val="FFFFFF"/>
                  </a:outerShdw>
                </a:effectLst>
                <a:latin typeface="Comic Sans MS" panose="030F0702030302020204" pitchFamily="66" charset="0"/>
              </a:rPr>
              <a:t> Empire is divided into many kingdoms.</a:t>
            </a:r>
          </a:p>
        </p:txBody>
      </p:sp>
    </p:spTree>
    <p:extLst>
      <p:ext uri="{BB962C8B-B14F-4D97-AF65-F5344CB8AC3E}">
        <p14:creationId xmlns:p14="http://schemas.microsoft.com/office/powerpoint/2010/main" val="2276183783"/>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Transition</a:t>
            </a:r>
          </a:p>
        </p:txBody>
      </p:sp>
      <p:sp>
        <p:nvSpPr>
          <p:cNvPr id="118787"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400" smtClean="0"/>
              <a:t>Although the Mauryan Empire came to an end, India did not crumble into anarchy.  Regional kingdoms emerged most notably were the Bactrians and the Kushans.</a:t>
            </a:r>
          </a:p>
          <a:p>
            <a:pPr eaLnBrk="1" hangingPunct="1">
              <a:lnSpc>
                <a:spcPct val="90000"/>
              </a:lnSpc>
              <a:defRPr/>
            </a:pPr>
            <a:r>
              <a:rPr lang="en-US" altLang="en-US" sz="2400" smtClean="0"/>
              <a:t>The Indo-Greek Bactrian nomads controlled a large territory in northern India.  Bactria was a thriving commercial center linking lands from China to the west.</a:t>
            </a:r>
          </a:p>
          <a:p>
            <a:pPr eaLnBrk="1" hangingPunct="1">
              <a:lnSpc>
                <a:spcPct val="90000"/>
              </a:lnSpc>
              <a:defRPr/>
            </a:pPr>
            <a:r>
              <a:rPr lang="en-US" altLang="en-US" sz="2400" smtClean="0"/>
              <a:t>This region became a cultural crossroads of the now emerging silk road.  Most notably was the Bamiyan Valley in modern-day Afghanistan.</a:t>
            </a:r>
            <a:r>
              <a:rPr lang="en-US" altLang="en-US" sz="2800" smtClean="0"/>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The Kushan Empire</a:t>
            </a:r>
          </a:p>
        </p:txBody>
      </p:sp>
      <p:sp>
        <p:nvSpPr>
          <p:cNvPr id="119811"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800" smtClean="0"/>
              <a:t>The Kushans eventually conquered the Bactrians and ruled much of northern India and central Asia from about 1C.E. to 300 C.E.</a:t>
            </a:r>
          </a:p>
          <a:p>
            <a:pPr eaLnBrk="1" hangingPunct="1">
              <a:lnSpc>
                <a:spcPct val="90000"/>
              </a:lnSpc>
              <a:defRPr/>
            </a:pPr>
            <a:r>
              <a:rPr lang="en-US" altLang="en-US" sz="2800" smtClean="0"/>
              <a:t>Under Kanishka, the most prominent of the Kushan emperors, commerce resumed and the silk road network again flowed between Persia and China, but imperial rule was not established.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bwMode="auto">
          <a:xfrm>
            <a:off x="685800" y="22860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4400" smtClean="0"/>
              <a:t>The Gupta Empire</a:t>
            </a:r>
          </a:p>
        </p:txBody>
      </p:sp>
      <p:sp>
        <p:nvSpPr>
          <p:cNvPr id="105475" name="Rectangle 3"/>
          <p:cNvSpPr>
            <a:spLocks noGrp="1" noChangeArrowheads="1"/>
          </p:cNvSpPr>
          <p:nvPr>
            <p:ph type="subTitle" idx="1"/>
          </p:nvPr>
        </p:nvSpPr>
        <p:spPr bwMode="auto">
          <a:xfrm>
            <a:off x="1371600" y="3886200"/>
            <a:ext cx="6400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3200" smtClean="0"/>
              <a:t>320 C.E.- 647 C.E.</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The Gupta Dynasty</a:t>
            </a:r>
          </a:p>
        </p:txBody>
      </p:sp>
      <p:sp>
        <p:nvSpPr>
          <p:cNvPr id="120835"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2300" smtClean="0"/>
              <a:t>Like the Mauryas, the Guptas based their state in the center of northern India near the Ganges.</a:t>
            </a:r>
          </a:p>
          <a:p>
            <a:pPr eaLnBrk="1" hangingPunct="1">
              <a:lnSpc>
                <a:spcPct val="90000"/>
              </a:lnSpc>
              <a:defRPr/>
            </a:pPr>
            <a:r>
              <a:rPr lang="en-US" altLang="en-US" sz="2300" smtClean="0"/>
              <a:t>The new empire arose on the foundations laid by Chandra Gupta (Not related to Chandragupta Maurya) who established a kingdom around the year 320 C.E.</a:t>
            </a:r>
          </a:p>
          <a:p>
            <a:pPr eaLnBrk="1" hangingPunct="1">
              <a:lnSpc>
                <a:spcPct val="90000"/>
              </a:lnSpc>
              <a:defRPr/>
            </a:pPr>
            <a:r>
              <a:rPr lang="en-US" altLang="en-US" sz="2300" smtClean="0"/>
              <a:t>His successors, Samundra Gupta and Chandra Gupta II conquered many of the regional kingdoms of India and established tributary alliances.</a:t>
            </a:r>
            <a:endParaRPr lang="en-US" altLang="en-US" sz="24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additive="base">
                                        <p:cTn id="19"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9600" y="406063"/>
            <a:ext cx="4502150" cy="5486400"/>
          </a:xfrm>
          <a:prstGeom prst="rect">
            <a:avLst/>
          </a:prstGeom>
          <a:noFill/>
          <a:ln w="9525">
            <a:solidFill>
              <a:srgbClr val="8E47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5410200" y="2133600"/>
            <a:ext cx="3276600" cy="1015663"/>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n-US" altLang="en-US" sz="3000" b="1" dirty="0">
                <a:solidFill>
                  <a:srgbClr val="A58C21"/>
                </a:solidFill>
                <a:effectLst>
                  <a:outerShdw blurRad="38100" dist="38100" dir="2700000" algn="tl">
                    <a:srgbClr val="000000"/>
                  </a:outerShdw>
                </a:effectLst>
              </a:rPr>
              <a:t>Gupta Empire: 320 CE – 647 CE</a:t>
            </a:r>
            <a:endParaRPr lang="en-US" altLang="en-US" sz="6600" b="1" dirty="0">
              <a:solidFill>
                <a:srgbClr val="A58C21"/>
              </a:solidFill>
              <a:effectLst>
                <a:outerShdw blurRad="38100" dist="38100" dir="2700000" algn="tl">
                  <a:srgbClr val="000000"/>
                </a:outerShdw>
              </a:effectLst>
              <a:latin typeface="Samarkan" pitchFamily="34" charset="0"/>
            </a:endParaRPr>
          </a:p>
        </p:txBody>
      </p:sp>
    </p:spTree>
    <p:extLst>
      <p:ext uri="{BB962C8B-B14F-4D97-AF65-F5344CB8AC3E}">
        <p14:creationId xmlns:p14="http://schemas.microsoft.com/office/powerpoint/2010/main" val="3195637351"/>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uptastandingbuddh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400800" y="1524000"/>
            <a:ext cx="2486025" cy="4419600"/>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828800" y="990600"/>
            <a:ext cx="4343400"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buClr>
                <a:srgbClr val="CC6600"/>
              </a:buClr>
              <a:buFont typeface="Wingdings" panose="05000000000000000000" pitchFamily="2" charset="2"/>
              <a:buChar char="§"/>
              <a:defRPr/>
            </a:pPr>
            <a:r>
              <a:rPr lang="en-US" altLang="en-US" sz="2300" b="1" dirty="0">
                <a:solidFill>
                  <a:srgbClr val="FF3300"/>
                </a:solidFill>
                <a:effectLst>
                  <a:outerShdw blurRad="38100" dist="38100" dir="2700000" algn="tl">
                    <a:srgbClr val="000000"/>
                  </a:outerShdw>
                </a:effectLst>
                <a:latin typeface="Samarkan" pitchFamily="34" charset="0"/>
              </a:rPr>
              <a:t> </a:t>
            </a:r>
            <a:r>
              <a:rPr lang="en-US" altLang="en-US" sz="2300" b="1" dirty="0">
                <a:solidFill>
                  <a:srgbClr val="FF3300"/>
                </a:solidFill>
                <a:effectLst>
                  <a:outerShdw blurRad="38100" dist="38100" dir="2700000" algn="tl">
                    <a:srgbClr val="000000"/>
                  </a:outerShdw>
                </a:effectLst>
                <a:latin typeface="Comic Sans MS" panose="030F0702030302020204" pitchFamily="66" charset="0"/>
              </a:rPr>
              <a:t>Chandra Gupta</a:t>
            </a:r>
            <a:r>
              <a:rPr lang="en-US" altLang="en-US" sz="2300" b="1" dirty="0">
                <a:effectLst>
                  <a:outerShdw blurRad="38100" dist="38100" dir="2700000" algn="tl">
                    <a:srgbClr val="FFFFFF"/>
                  </a:outerShdw>
                </a:effectLst>
                <a:latin typeface="Comic Sans MS" panose="030F0702030302020204" pitchFamily="66" charset="0"/>
              </a:rPr>
              <a:t> </a:t>
            </a:r>
            <a:r>
              <a:rPr lang="en-US" altLang="en-US" sz="2300" b="1" dirty="0">
                <a:solidFill>
                  <a:srgbClr val="FF3300"/>
                </a:solidFill>
                <a:effectLst>
                  <a:outerShdw blurRad="38100" dist="38100" dir="2700000" algn="tl">
                    <a:srgbClr val="000000"/>
                  </a:outerShdw>
                </a:effectLst>
                <a:latin typeface="Comic Sans MS" panose="030F0702030302020204" pitchFamily="66" charset="0"/>
              </a:rPr>
              <a:t>I</a:t>
            </a:r>
          </a:p>
          <a:p>
            <a:pPr lvl="1" eaLnBrk="1" hangingPunct="1">
              <a:spcBef>
                <a:spcPct val="50000"/>
              </a:spcBef>
              <a:buClr>
                <a:srgbClr val="006600"/>
              </a:buClr>
              <a:buSzPct val="80000"/>
              <a:buFont typeface="Wingdings" panose="05000000000000000000" pitchFamily="2" charset="2"/>
              <a:buChar char="v"/>
              <a:defRPr/>
            </a:pPr>
            <a:r>
              <a:rPr lang="en-US" altLang="en-US" sz="2300" b="1" dirty="0">
                <a:effectLst>
                  <a:outerShdw blurRad="38100" dist="38100" dir="2700000" algn="tl">
                    <a:srgbClr val="FFFFFF"/>
                  </a:outerShdw>
                </a:effectLst>
                <a:latin typeface="Comic Sans MS" panose="030F0702030302020204" pitchFamily="66" charset="0"/>
              </a:rPr>
              <a:t> r. 320 – 335 CE</a:t>
            </a:r>
          </a:p>
          <a:p>
            <a:pPr lvl="1" eaLnBrk="1" hangingPunct="1">
              <a:spcBef>
                <a:spcPct val="50000"/>
              </a:spcBef>
              <a:buClr>
                <a:srgbClr val="006600"/>
              </a:buClr>
              <a:buSzPct val="80000"/>
              <a:buFont typeface="Wingdings" panose="05000000000000000000" pitchFamily="2" charset="2"/>
              <a:buChar char="v"/>
              <a:defRPr/>
            </a:pPr>
            <a:r>
              <a:rPr lang="en-US" altLang="en-US" sz="2300" b="1" dirty="0">
                <a:effectLst>
                  <a:outerShdw blurRad="38100" dist="38100" dir="2700000" algn="tl">
                    <a:srgbClr val="FFFFFF"/>
                  </a:outerShdw>
                </a:effectLst>
                <a:latin typeface="Comic Sans MS" panose="030F0702030302020204" pitchFamily="66" charset="0"/>
              </a:rPr>
              <a:t> “Great King of Kings”</a:t>
            </a:r>
          </a:p>
          <a:p>
            <a:pPr eaLnBrk="1" hangingPunct="1">
              <a:spcBef>
                <a:spcPct val="50000"/>
              </a:spcBef>
              <a:buClr>
                <a:srgbClr val="BE5F00"/>
              </a:buClr>
              <a:buFont typeface="Wingdings" panose="05000000000000000000" pitchFamily="2" charset="2"/>
              <a:buChar char="§"/>
              <a:defRPr/>
            </a:pPr>
            <a:r>
              <a:rPr lang="en-US" altLang="en-US" sz="2300" b="1" dirty="0">
                <a:effectLst>
                  <a:outerShdw blurRad="38100" dist="38100" dir="2700000" algn="tl">
                    <a:srgbClr val="FFFFFF"/>
                  </a:outerShdw>
                </a:effectLst>
                <a:latin typeface="Comic Sans MS" panose="030F0702030302020204" pitchFamily="66" charset="0"/>
              </a:rPr>
              <a:t> </a:t>
            </a:r>
            <a:r>
              <a:rPr lang="en-US" altLang="en-US" sz="2300" b="1" dirty="0">
                <a:solidFill>
                  <a:srgbClr val="FF3300"/>
                </a:solidFill>
                <a:effectLst>
                  <a:outerShdw blurRad="38100" dist="38100" dir="2700000" algn="tl">
                    <a:srgbClr val="000000"/>
                  </a:outerShdw>
                </a:effectLst>
                <a:latin typeface="Comic Sans MS" panose="030F0702030302020204" pitchFamily="66" charset="0"/>
              </a:rPr>
              <a:t>Chandra Gupta II</a:t>
            </a:r>
            <a:r>
              <a:rPr lang="en-US" altLang="en-US" sz="2300" b="1" dirty="0">
                <a:effectLst>
                  <a:outerShdw blurRad="38100" dist="38100" dir="2700000" algn="tl">
                    <a:srgbClr val="FFFFFF"/>
                  </a:outerShdw>
                </a:effectLst>
                <a:latin typeface="Comic Sans MS" panose="030F0702030302020204" pitchFamily="66" charset="0"/>
              </a:rPr>
              <a:t> </a:t>
            </a:r>
          </a:p>
          <a:p>
            <a:pPr lvl="1" eaLnBrk="1" hangingPunct="1">
              <a:spcBef>
                <a:spcPct val="50000"/>
              </a:spcBef>
              <a:buClr>
                <a:srgbClr val="006600"/>
              </a:buClr>
              <a:buSzPct val="80000"/>
              <a:buFont typeface="Wingdings" panose="05000000000000000000" pitchFamily="2" charset="2"/>
              <a:buChar char="v"/>
              <a:defRPr/>
            </a:pPr>
            <a:r>
              <a:rPr lang="en-US" altLang="en-US" sz="2300" b="1" dirty="0">
                <a:effectLst>
                  <a:outerShdw blurRad="38100" dist="38100" dir="2700000" algn="tl">
                    <a:srgbClr val="FFFFFF"/>
                  </a:outerShdw>
                </a:effectLst>
                <a:latin typeface="Comic Sans MS" panose="030F0702030302020204" pitchFamily="66" charset="0"/>
              </a:rPr>
              <a:t> r. 375 - 415 CE</a:t>
            </a:r>
          </a:p>
          <a:p>
            <a:pPr lvl="1" eaLnBrk="1" hangingPunct="1">
              <a:spcBef>
                <a:spcPct val="50000"/>
              </a:spcBef>
              <a:buClr>
                <a:srgbClr val="006600"/>
              </a:buClr>
              <a:buSzPct val="80000"/>
              <a:buFont typeface="Wingdings" panose="05000000000000000000" pitchFamily="2" charset="2"/>
              <a:buChar char="v"/>
              <a:defRPr/>
            </a:pPr>
            <a:r>
              <a:rPr lang="en-US" altLang="en-US" sz="2300" b="1" dirty="0">
                <a:effectLst>
                  <a:outerShdw blurRad="38100" dist="38100" dir="2700000" algn="tl">
                    <a:srgbClr val="FFFFFF"/>
                  </a:outerShdw>
                </a:effectLst>
                <a:latin typeface="Comic Sans MS" panose="030F0702030302020204" pitchFamily="66" charset="0"/>
              </a:rPr>
              <a:t> Profitable trade with</a:t>
            </a:r>
            <a:br>
              <a:rPr lang="en-US" altLang="en-US" sz="2300" b="1" dirty="0">
                <a:effectLst>
                  <a:outerShdw blurRad="38100" dist="38100" dir="2700000" algn="tl">
                    <a:srgbClr val="FFFFFF"/>
                  </a:outerShdw>
                </a:effectLst>
                <a:latin typeface="Comic Sans MS" panose="030F0702030302020204" pitchFamily="66" charset="0"/>
              </a:rPr>
            </a:br>
            <a:r>
              <a:rPr lang="en-US" altLang="en-US" sz="2300" b="1" dirty="0">
                <a:effectLst>
                  <a:outerShdw blurRad="38100" dist="38100" dir="2700000" algn="tl">
                    <a:srgbClr val="FFFFFF"/>
                  </a:outerShdw>
                </a:effectLst>
                <a:latin typeface="Comic Sans MS" panose="030F0702030302020204" pitchFamily="66" charset="0"/>
              </a:rPr>
              <a:t>   the Mediterranean</a:t>
            </a:r>
            <a:br>
              <a:rPr lang="en-US" altLang="en-US" sz="2300" b="1" dirty="0">
                <a:effectLst>
                  <a:outerShdw blurRad="38100" dist="38100" dir="2700000" algn="tl">
                    <a:srgbClr val="FFFFFF"/>
                  </a:outerShdw>
                </a:effectLst>
                <a:latin typeface="Comic Sans MS" panose="030F0702030302020204" pitchFamily="66" charset="0"/>
              </a:rPr>
            </a:br>
            <a:r>
              <a:rPr lang="en-US" altLang="en-US" sz="2300" b="1" dirty="0">
                <a:effectLst>
                  <a:outerShdw blurRad="38100" dist="38100" dir="2700000" algn="tl">
                    <a:srgbClr val="FFFFFF"/>
                  </a:outerShdw>
                </a:effectLst>
                <a:latin typeface="Comic Sans MS" panose="030F0702030302020204" pitchFamily="66" charset="0"/>
              </a:rPr>
              <a:t>   world!</a:t>
            </a:r>
          </a:p>
          <a:p>
            <a:pPr eaLnBrk="1" hangingPunct="1">
              <a:spcBef>
                <a:spcPct val="50000"/>
              </a:spcBef>
              <a:buClr>
                <a:srgbClr val="BE5F00"/>
              </a:buClr>
              <a:buFont typeface="Wingdings" panose="05000000000000000000" pitchFamily="2" charset="2"/>
              <a:buChar char="§"/>
              <a:defRPr/>
            </a:pPr>
            <a:r>
              <a:rPr lang="en-US" altLang="en-US" sz="2300" b="1" dirty="0">
                <a:effectLst>
                  <a:outerShdw blurRad="38100" dist="38100" dir="2700000" algn="tl">
                    <a:srgbClr val="FFFFFF"/>
                  </a:outerShdw>
                </a:effectLst>
                <a:latin typeface="Comic Sans MS" panose="030F0702030302020204" pitchFamily="66" charset="0"/>
              </a:rPr>
              <a:t> Hindu revival.</a:t>
            </a:r>
          </a:p>
          <a:p>
            <a:pPr eaLnBrk="1" hangingPunct="1">
              <a:spcBef>
                <a:spcPct val="50000"/>
              </a:spcBef>
              <a:buClr>
                <a:srgbClr val="BE5F00"/>
              </a:buClr>
              <a:buFont typeface="Wingdings" panose="05000000000000000000" pitchFamily="2" charset="2"/>
              <a:buChar char="§"/>
              <a:defRPr/>
            </a:pPr>
            <a:r>
              <a:rPr lang="en-US" altLang="en-US" sz="2300" b="1" dirty="0">
                <a:effectLst>
                  <a:outerShdw blurRad="38100" dist="38100" dir="2700000" algn="tl">
                    <a:srgbClr val="FFFFFF"/>
                  </a:outerShdw>
                </a:effectLst>
                <a:latin typeface="Comic Sans MS" panose="030F0702030302020204" pitchFamily="66" charset="0"/>
              </a:rPr>
              <a:t> Huns invade – 450 CE</a:t>
            </a:r>
            <a:endParaRPr lang="en-US" altLang="en-US" sz="2800" b="1" dirty="0">
              <a:effectLst>
                <a:outerShdw blurRad="38100" dist="38100" dir="2700000" algn="tl">
                  <a:srgbClr val="FFFFFF"/>
                </a:outerShdw>
              </a:effectLst>
              <a:latin typeface="Comic Sans MS" panose="030F0702030302020204" pitchFamily="66" charset="0"/>
            </a:endParaRPr>
          </a:p>
        </p:txBody>
      </p:sp>
      <p:sp>
        <p:nvSpPr>
          <p:cNvPr id="4" name="Text Box 2"/>
          <p:cNvSpPr txBox="1">
            <a:spLocks noChangeArrowheads="1"/>
          </p:cNvSpPr>
          <p:nvPr/>
        </p:nvSpPr>
        <p:spPr bwMode="auto">
          <a:xfrm>
            <a:off x="-108284" y="41275"/>
            <a:ext cx="6477000" cy="94932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5400" b="1" dirty="0">
                <a:solidFill>
                  <a:srgbClr val="A58C21"/>
                </a:solidFill>
                <a:effectLst>
                  <a:outerShdw blurRad="38100" dist="38100" dir="2700000" algn="tl">
                    <a:srgbClr val="000000"/>
                  </a:outerShdw>
                </a:effectLst>
                <a:latin typeface="Perpetua Titling MT" panose="02020502060505020804" pitchFamily="18" charset="0"/>
              </a:rPr>
              <a:t>Gupta Rulers</a:t>
            </a:r>
          </a:p>
        </p:txBody>
      </p:sp>
    </p:spTree>
    <p:extLst>
      <p:ext uri="{BB962C8B-B14F-4D97-AF65-F5344CB8AC3E}">
        <p14:creationId xmlns:p14="http://schemas.microsoft.com/office/powerpoint/2010/main" val="22010085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0" y="228600"/>
            <a:ext cx="7620000" cy="685800"/>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3900" b="1" dirty="0">
                <a:solidFill>
                  <a:srgbClr val="A58C21"/>
                </a:solidFill>
                <a:effectLst>
                  <a:outerShdw blurRad="38100" dist="38100" dir="2700000" algn="tl">
                    <a:srgbClr val="000000"/>
                  </a:outerShdw>
                </a:effectLst>
              </a:rPr>
              <a:t>Fa-Hsien: Life in Gupta India</a:t>
            </a:r>
            <a:endParaRPr lang="en-US" altLang="en-US" sz="4800" b="1" dirty="0">
              <a:solidFill>
                <a:srgbClr val="A58C21"/>
              </a:solidFill>
              <a:effectLst>
                <a:outerShdw blurRad="38100" dist="38100" dir="2700000" algn="tl">
                  <a:srgbClr val="000000"/>
                </a:outerShdw>
              </a:effectLst>
              <a:latin typeface="Samarkan" pitchFamily="34" charset="0"/>
            </a:endParaRPr>
          </a:p>
        </p:txBody>
      </p:sp>
      <p:sp>
        <p:nvSpPr>
          <p:cNvPr id="4" name="Text Box 4"/>
          <p:cNvSpPr txBox="1">
            <a:spLocks noChangeArrowheads="1"/>
          </p:cNvSpPr>
          <p:nvPr/>
        </p:nvSpPr>
        <p:spPr bwMode="auto">
          <a:xfrm>
            <a:off x="152400" y="914400"/>
            <a:ext cx="70104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buClr>
                <a:srgbClr val="CC6600"/>
              </a:buClr>
              <a:buFont typeface="Wingdings" panose="05000000000000000000" pitchFamily="2" charset="2"/>
              <a:buChar char="§"/>
              <a:defRPr/>
            </a:pPr>
            <a:r>
              <a:rPr lang="en-US" altLang="en-US" b="1" dirty="0">
                <a:effectLst>
                  <a:outerShdw blurRad="38100" dist="38100" dir="2700000" algn="tl">
                    <a:srgbClr val="FFFFFF"/>
                  </a:outerShdw>
                </a:effectLst>
                <a:latin typeface="Samarkan" pitchFamily="34" charset="0"/>
              </a:rPr>
              <a:t> </a:t>
            </a:r>
            <a:r>
              <a:rPr lang="en-US" altLang="en-US" sz="2000" b="1" dirty="0">
                <a:effectLst>
                  <a:outerShdw blurRad="38100" dist="38100" dir="2700000" algn="tl">
                    <a:srgbClr val="FFFFFF"/>
                  </a:outerShdw>
                </a:effectLst>
                <a:latin typeface="Comic Sans MS" panose="030F0702030302020204" pitchFamily="66" charset="0"/>
              </a:rPr>
              <a:t>Chinese Buddhist monk traveled along the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Silk Road and visited India in the 5c.</a:t>
            </a:r>
          </a:p>
          <a:p>
            <a:pPr eaLnBrk="1" hangingPunct="1">
              <a:spcBef>
                <a:spcPct val="50000"/>
              </a:spcBef>
              <a:buClr>
                <a:srgbClr val="CC6600"/>
              </a:buClr>
              <a:buFont typeface="Wingdings" panose="05000000000000000000" pitchFamily="2" charset="2"/>
              <a:buChar char="§"/>
              <a:defRPr/>
            </a:pPr>
            <a:r>
              <a:rPr lang="en-US" altLang="en-US" sz="2000" b="1" dirty="0">
                <a:effectLst>
                  <a:outerShdw blurRad="38100" dist="38100" dir="2700000" algn="tl">
                    <a:srgbClr val="FFFFFF"/>
                  </a:outerShdw>
                </a:effectLst>
                <a:latin typeface="Comic Sans MS" panose="030F0702030302020204" pitchFamily="66" charset="0"/>
              </a:rPr>
              <a:t> He was following the path</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of the Buddha.</a:t>
            </a:r>
          </a:p>
          <a:p>
            <a:pPr eaLnBrk="1" hangingPunct="1">
              <a:spcBef>
                <a:spcPct val="50000"/>
              </a:spcBef>
              <a:buClr>
                <a:srgbClr val="CC6600"/>
              </a:buClr>
              <a:buFont typeface="Wingdings" panose="05000000000000000000" pitchFamily="2" charset="2"/>
              <a:buChar char="§"/>
              <a:defRPr/>
            </a:pPr>
            <a:r>
              <a:rPr lang="en-US" altLang="en-US" sz="2000" b="1" dirty="0">
                <a:effectLst>
                  <a:outerShdw blurRad="38100" dist="38100" dir="2700000" algn="tl">
                    <a:srgbClr val="FFFFFF"/>
                  </a:outerShdw>
                </a:effectLst>
                <a:latin typeface="Comic Sans MS" panose="030F0702030302020204" pitchFamily="66" charset="0"/>
              </a:rPr>
              <a:t> He reported the people to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be happy, relatively free of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government oppression, and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inclined towards courtesy and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charity. Other references in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the journal, however, indicate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that the caste system was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rapidly assuming its basic features, including</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"untouchability," the social isolation of a lowest</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  class that is doomed to menial labor.</a:t>
            </a:r>
            <a:r>
              <a:rPr lang="en-US" altLang="en-US" sz="2200" dirty="0">
                <a:latin typeface="Comic Sans MS" panose="030F0702030302020204" pitchFamily="66" charset="0"/>
              </a:rPr>
              <a:t> </a:t>
            </a:r>
          </a:p>
        </p:txBody>
      </p:sp>
      <p:pic>
        <p:nvPicPr>
          <p:cNvPr id="5" name="Picture 5" descr="Fa-Hsie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400800" y="1564105"/>
            <a:ext cx="2273300" cy="3048000"/>
          </a:xfrm>
          <a:prstGeom prst="rect">
            <a:avLst/>
          </a:prstGeom>
          <a:noFill/>
          <a:ln w="9525">
            <a:solidFill>
              <a:srgbClr val="8E47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35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altLang="en-US" sz="3300" dirty="0" smtClean="0">
                <a:solidFill>
                  <a:schemeClr val="tx1"/>
                </a:solidFill>
                <a:effectLst>
                  <a:outerShdw blurRad="38100" dist="38100" dir="2700000" algn="tl">
                    <a:srgbClr val="C0C0C0"/>
                  </a:outerShdw>
                </a:effectLst>
              </a:rPr>
              <a:t>Vedic Age:  1500 B.C.E-500 B.C.E.</a:t>
            </a:r>
            <a:r>
              <a:rPr lang="en-US" altLang="en-US" dirty="0" smtClean="0">
                <a:solidFill>
                  <a:schemeClr val="tx1"/>
                </a:solidFill>
                <a:effectLst>
                  <a:outerShdw blurRad="38100" dist="38100" dir="2700000" algn="tl">
                    <a:srgbClr val="C0C0C0"/>
                  </a:outerShdw>
                </a:effectLst>
              </a:rPr>
              <a:t> </a:t>
            </a:r>
          </a:p>
        </p:txBody>
      </p:sp>
      <p:sp>
        <p:nvSpPr>
          <p:cNvPr id="86019" name="Rectangle 3"/>
          <p:cNvSpPr>
            <a:spLocks noGrp="1" noChangeArrowheads="1"/>
          </p:cNvSpPr>
          <p:nvPr>
            <p:ph idx="1"/>
          </p:nvPr>
        </p:nvSpPr>
        <p:spPr bwMode="auto">
          <a:xfrm>
            <a:off x="685800" y="1981200"/>
            <a:ext cx="7772400" cy="411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defRPr/>
            </a:pPr>
            <a:r>
              <a:rPr lang="en-US" altLang="en-US" sz="1800" dirty="0" smtClean="0">
                <a:solidFill>
                  <a:schemeClr val="tx1"/>
                </a:solidFill>
                <a:effectLst>
                  <a:outerShdw blurRad="38100" dist="38100" dir="2700000" algn="tl">
                    <a:srgbClr val="C0C0C0"/>
                  </a:outerShdw>
                </a:effectLst>
              </a:rPr>
              <a:t>When the Aryans entered India, they practiced a limited amount of agriculture, but they depended much more heavily on a pastoral economy.</a:t>
            </a:r>
          </a:p>
          <a:p>
            <a:pPr>
              <a:defRPr/>
            </a:pPr>
            <a:r>
              <a:rPr lang="en-US" altLang="en-US" sz="1800" dirty="0" smtClean="0">
                <a:solidFill>
                  <a:schemeClr val="tx1"/>
                </a:solidFill>
                <a:effectLst>
                  <a:outerShdw blurRad="38100" dist="38100" dir="2700000" algn="tl">
                    <a:srgbClr val="C0C0C0"/>
                  </a:outerShdw>
                </a:effectLst>
              </a:rPr>
              <a:t>Cattle became the principal measure of wealth in early Aryan Society.* </a:t>
            </a:r>
          </a:p>
          <a:p>
            <a:pPr>
              <a:defRPr/>
            </a:pPr>
            <a:r>
              <a:rPr lang="en-US" altLang="en-US" sz="1800" dirty="0" smtClean="0">
                <a:solidFill>
                  <a:schemeClr val="tx1"/>
                </a:solidFill>
                <a:effectLst>
                  <a:outerShdw blurRad="38100" dist="38100" dir="2700000" algn="tl">
                    <a:srgbClr val="C0C0C0"/>
                  </a:outerShdw>
                </a:effectLst>
              </a:rPr>
              <a:t>The early Aryans did not use writing but they composed numerous poems and songs.  Their sacred language was Sanskrit.  </a:t>
            </a:r>
          </a:p>
          <a:p>
            <a:pPr>
              <a:defRPr/>
            </a:pPr>
            <a:r>
              <a:rPr lang="en-US" altLang="en-US" sz="1800" dirty="0" smtClean="0">
                <a:solidFill>
                  <a:schemeClr val="tx1"/>
                </a:solidFill>
                <a:effectLst>
                  <a:outerShdw blurRad="38100" dist="38100" dir="2700000" algn="tl">
                    <a:srgbClr val="C0C0C0"/>
                  </a:outerShdw>
                </a:effectLst>
              </a:rPr>
              <a:t>The earliest of these orally transmitted works were the Vedas, which were collections of songs, prayers, and rituals honoring Aryan gods.  It appears there was no chronological record attempt to the writings.  [Religious reflections]</a:t>
            </a:r>
          </a:p>
          <a:p>
            <a:pPr>
              <a:defRPr/>
            </a:pPr>
            <a:r>
              <a:rPr lang="en-US" altLang="en-US" sz="1800" dirty="0" smtClean="0">
                <a:solidFill>
                  <a:schemeClr val="tx1"/>
                </a:solidFill>
                <a:effectLst>
                  <a:outerShdw blurRad="38100" dist="38100" dir="2700000" algn="tl">
                    <a:srgbClr val="C0C0C0"/>
                  </a:outerShdw>
                </a:effectLst>
              </a:rPr>
              <a:t>The earliest was the Rig Veda, a collection of 1,028 hymns. </a:t>
            </a:r>
          </a:p>
        </p:txBody>
      </p:sp>
      <p:sp>
        <p:nvSpPr>
          <p:cNvPr id="7172" name="Rectangle 4"/>
          <p:cNvSpPr>
            <a:spLocks noChangeArrowheads="1"/>
          </p:cNvSpPr>
          <p:nvPr/>
        </p:nvSpPr>
        <p:spPr bwMode="auto">
          <a:xfrm>
            <a:off x="3640138" y="-82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90600" y="288925"/>
            <a:ext cx="7620000" cy="161607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4800" b="1" dirty="0">
                <a:solidFill>
                  <a:srgbClr val="A58C21"/>
                </a:solidFill>
                <a:effectLst>
                  <a:outerShdw blurRad="38100" dist="38100" dir="2700000" algn="tl">
                    <a:srgbClr val="000000"/>
                  </a:outerShdw>
                </a:effectLst>
                <a:latin typeface="Perpetua Titling MT" panose="02020502060505020804" pitchFamily="18" charset="0"/>
              </a:rPr>
              <a:t>Trade Routes during the </a:t>
            </a:r>
            <a:r>
              <a:rPr lang="en-US" altLang="en-US" sz="4800" b="1" dirty="0" err="1">
                <a:solidFill>
                  <a:srgbClr val="A58C21"/>
                </a:solidFill>
                <a:effectLst>
                  <a:outerShdw blurRad="38100" dist="38100" dir="2700000" algn="tl">
                    <a:srgbClr val="000000"/>
                  </a:outerShdw>
                </a:effectLst>
                <a:latin typeface="Perpetua Titling MT" panose="02020502060505020804" pitchFamily="18" charset="0"/>
              </a:rPr>
              <a:t>Guptas</a:t>
            </a:r>
            <a:endParaRPr lang="en-US" altLang="en-US" sz="4800" b="1" dirty="0">
              <a:solidFill>
                <a:srgbClr val="A58C21"/>
              </a:solidFill>
              <a:effectLst>
                <a:outerShdw blurRad="38100" dist="38100" dir="2700000" algn="tl">
                  <a:srgbClr val="000000"/>
                </a:outerShdw>
              </a:effectLst>
              <a:latin typeface="Perpetua Titling MT" panose="02020502060505020804" pitchFamily="18" charset="0"/>
            </a:endParaRPr>
          </a:p>
        </p:txBody>
      </p:sp>
      <p:pic>
        <p:nvPicPr>
          <p:cNvPr id="38915" name="Picture 3" descr="Curriculum iBook:Users:curriculum:Desktop:"/>
          <p:cNvPicPr>
            <a:picLocks noChangeAspect="1" noChangeArrowheads="1"/>
          </p:cNvPicPr>
          <p:nvPr/>
        </p:nvPicPr>
        <p:blipFill>
          <a:blip r:embed="rId2" r:link="rId3">
            <a:lum contrast="6000"/>
            <a:extLst>
              <a:ext uri="{28A0092B-C50C-407E-A947-70E740481C1C}">
                <a14:useLocalDpi xmlns:a14="http://schemas.microsoft.com/office/drawing/2010/main" val="0"/>
              </a:ext>
            </a:extLst>
          </a:blip>
          <a:srcRect/>
          <a:stretch>
            <a:fillRect/>
          </a:stretch>
        </p:blipFill>
        <p:spPr bwMode="auto">
          <a:xfrm>
            <a:off x="1143000" y="1905000"/>
            <a:ext cx="7086600" cy="4724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228600"/>
            <a:ext cx="7467600" cy="553998"/>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3000" b="1" dirty="0">
                <a:solidFill>
                  <a:srgbClr val="A58C21"/>
                </a:solidFill>
                <a:effectLst>
                  <a:outerShdw blurRad="38100" dist="38100" dir="2700000" algn="tl">
                    <a:srgbClr val="000000"/>
                  </a:outerShdw>
                </a:effectLst>
                <a:latin typeface="Comic Sans MS" panose="030F0702030302020204" pitchFamily="66" charset="0"/>
              </a:rPr>
              <a:t>    </a:t>
            </a:r>
            <a:r>
              <a:rPr lang="en-US" altLang="en-US" sz="3000" b="1" dirty="0">
                <a:solidFill>
                  <a:srgbClr val="A58C21"/>
                </a:solidFill>
                <a:effectLst>
                  <a:outerShdw blurRad="38100" dist="38100" dir="2700000" algn="tl">
                    <a:srgbClr val="000000"/>
                  </a:outerShdw>
                </a:effectLst>
                <a:latin typeface="Perpetua Titling MT" panose="02020502060505020804" pitchFamily="18" charset="0"/>
              </a:rPr>
              <a:t>Extensive </a:t>
            </a:r>
            <a:r>
              <a:rPr lang="en-US" altLang="en-US" sz="3000" b="1" dirty="0" smtClean="0">
                <a:solidFill>
                  <a:srgbClr val="A58C21"/>
                </a:solidFill>
                <a:effectLst>
                  <a:outerShdw blurRad="38100" dist="38100" dir="2700000" algn="tl">
                    <a:srgbClr val="000000"/>
                  </a:outerShdw>
                </a:effectLst>
                <a:latin typeface="Perpetua Titling MT" panose="02020502060505020804" pitchFamily="18" charset="0"/>
              </a:rPr>
              <a:t>Trade</a:t>
            </a:r>
            <a:endParaRPr lang="en-US" altLang="en-US" sz="5000" b="1" dirty="0">
              <a:solidFill>
                <a:srgbClr val="A58C21"/>
              </a:solidFill>
              <a:effectLst>
                <a:outerShdw blurRad="38100" dist="38100" dir="2700000" algn="tl">
                  <a:srgbClr val="000000"/>
                </a:outerShdw>
              </a:effectLst>
              <a:latin typeface="Perpetua Titling MT" panose="02020502060505020804" pitchFamily="18" charset="0"/>
            </a:endParaRPr>
          </a:p>
        </p:txBody>
      </p:sp>
      <p:pic>
        <p:nvPicPr>
          <p:cNvPr id="3" name="Picture 8"/>
          <p:cNvPicPr>
            <a:picLocks noChangeAspect="1" noChangeArrowheads="1"/>
          </p:cNvPicPr>
          <p:nvPr/>
        </p:nvPicPr>
        <p:blipFill>
          <a:blip r:embed="rId2">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1600200" y="1335088"/>
            <a:ext cx="7391400" cy="48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9"/>
          <p:cNvSpPr>
            <a:spLocks noChangeShapeType="1"/>
          </p:cNvSpPr>
          <p:nvPr/>
        </p:nvSpPr>
        <p:spPr bwMode="auto">
          <a:xfrm flipH="1" flipV="1">
            <a:off x="1981200" y="1524000"/>
            <a:ext cx="3124200" cy="266700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11"/>
          <p:cNvSpPr txBox="1">
            <a:spLocks noChangeArrowheads="1"/>
          </p:cNvSpPr>
          <p:nvPr/>
        </p:nvSpPr>
        <p:spPr bwMode="auto">
          <a:xfrm rot="2680901">
            <a:off x="3487738" y="2889250"/>
            <a:ext cx="12192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000" b="1">
                <a:solidFill>
                  <a:srgbClr val="FF3300"/>
                </a:solidFill>
                <a:effectLst>
                  <a:outerShdw blurRad="38100" dist="38100" dir="2700000" algn="tl">
                    <a:srgbClr val="000000"/>
                  </a:outerShdw>
                </a:effectLst>
                <a:latin typeface="Comic Sans MS" panose="030F0702030302020204" pitchFamily="66" charset="0"/>
              </a:rPr>
              <a:t>spices</a:t>
            </a:r>
          </a:p>
        </p:txBody>
      </p:sp>
      <p:sp>
        <p:nvSpPr>
          <p:cNvPr id="6" name="Line 12"/>
          <p:cNvSpPr>
            <a:spLocks noChangeShapeType="1"/>
          </p:cNvSpPr>
          <p:nvPr/>
        </p:nvSpPr>
        <p:spPr bwMode="auto">
          <a:xfrm flipH="1" flipV="1">
            <a:off x="5334000" y="4191000"/>
            <a:ext cx="1600200" cy="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13"/>
          <p:cNvSpPr txBox="1">
            <a:spLocks noChangeArrowheads="1"/>
          </p:cNvSpPr>
          <p:nvPr/>
        </p:nvSpPr>
        <p:spPr bwMode="auto">
          <a:xfrm>
            <a:off x="5715000" y="3794125"/>
            <a:ext cx="12192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FF3300"/>
                </a:solidFill>
                <a:effectLst>
                  <a:outerShdw blurRad="38100" dist="38100" dir="2700000" algn="tl">
                    <a:srgbClr val="000000"/>
                  </a:outerShdw>
                </a:effectLst>
                <a:latin typeface="Comic Sans MS" panose="030F0702030302020204" pitchFamily="66" charset="0"/>
              </a:rPr>
              <a:t>spices</a:t>
            </a:r>
          </a:p>
        </p:txBody>
      </p:sp>
      <p:sp>
        <p:nvSpPr>
          <p:cNvPr id="8" name="Line 14"/>
          <p:cNvSpPr>
            <a:spLocks noChangeShapeType="1"/>
          </p:cNvSpPr>
          <p:nvPr/>
        </p:nvSpPr>
        <p:spPr bwMode="auto">
          <a:xfrm flipV="1">
            <a:off x="2895600" y="4572000"/>
            <a:ext cx="2209800" cy="609600"/>
          </a:xfrm>
          <a:prstGeom prst="line">
            <a:avLst/>
          </a:prstGeom>
          <a:noFill/>
          <a:ln w="12700">
            <a:solidFill>
              <a:srgbClr val="C5A72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5"/>
          <p:cNvSpPr txBox="1">
            <a:spLocks noChangeArrowheads="1"/>
          </p:cNvSpPr>
          <p:nvPr/>
        </p:nvSpPr>
        <p:spPr bwMode="auto">
          <a:xfrm rot="20780980">
            <a:off x="3054350" y="4495800"/>
            <a:ext cx="1835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C5A727"/>
                </a:solidFill>
                <a:effectLst>
                  <a:outerShdw blurRad="38100" dist="38100" dir="2700000" algn="tl">
                    <a:srgbClr val="000000"/>
                  </a:outerShdw>
                </a:effectLst>
                <a:latin typeface="Comic Sans MS" panose="030F0702030302020204" pitchFamily="66" charset="0"/>
              </a:rPr>
              <a:t>gold &amp; ivory</a:t>
            </a:r>
          </a:p>
        </p:txBody>
      </p:sp>
      <p:sp>
        <p:nvSpPr>
          <p:cNvPr id="10" name="Line 16"/>
          <p:cNvSpPr>
            <a:spLocks noChangeShapeType="1"/>
          </p:cNvSpPr>
          <p:nvPr/>
        </p:nvSpPr>
        <p:spPr bwMode="auto">
          <a:xfrm>
            <a:off x="5181600" y="4724400"/>
            <a:ext cx="1676400" cy="0"/>
          </a:xfrm>
          <a:prstGeom prst="line">
            <a:avLst/>
          </a:prstGeom>
          <a:noFill/>
          <a:ln w="12700">
            <a:solidFill>
              <a:srgbClr val="C5A72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7"/>
          <p:cNvSpPr txBox="1">
            <a:spLocks noChangeArrowheads="1"/>
          </p:cNvSpPr>
          <p:nvPr/>
        </p:nvSpPr>
        <p:spPr bwMode="auto">
          <a:xfrm>
            <a:off x="5334000" y="4327525"/>
            <a:ext cx="1835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C5A727"/>
                </a:solidFill>
                <a:effectLst>
                  <a:outerShdw blurRad="38100" dist="38100" dir="2700000" algn="tl">
                    <a:srgbClr val="000000"/>
                  </a:outerShdw>
                </a:effectLst>
                <a:latin typeface="Comic Sans MS" panose="030F0702030302020204" pitchFamily="66" charset="0"/>
              </a:rPr>
              <a:t>gold &amp; ivory</a:t>
            </a:r>
          </a:p>
        </p:txBody>
      </p:sp>
      <p:sp>
        <p:nvSpPr>
          <p:cNvPr id="12" name="Line 18"/>
          <p:cNvSpPr>
            <a:spLocks noChangeShapeType="1"/>
          </p:cNvSpPr>
          <p:nvPr/>
        </p:nvSpPr>
        <p:spPr bwMode="auto">
          <a:xfrm flipH="1" flipV="1">
            <a:off x="2895600" y="3886200"/>
            <a:ext cx="2057400" cy="457200"/>
          </a:xfrm>
          <a:prstGeom prst="line">
            <a:avLst/>
          </a:prstGeom>
          <a:noFill/>
          <a:ln w="12700">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9"/>
          <p:cNvSpPr txBox="1">
            <a:spLocks noChangeArrowheads="1"/>
          </p:cNvSpPr>
          <p:nvPr/>
        </p:nvSpPr>
        <p:spPr bwMode="auto">
          <a:xfrm rot="748744">
            <a:off x="3195638" y="3810000"/>
            <a:ext cx="18288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BE5F00"/>
                </a:solidFill>
                <a:effectLst>
                  <a:outerShdw blurRad="38100" dist="38100" dir="2700000" algn="tl">
                    <a:srgbClr val="000000"/>
                  </a:outerShdw>
                </a:effectLst>
                <a:latin typeface="Comic Sans MS" panose="030F0702030302020204" pitchFamily="66" charset="0"/>
              </a:rPr>
              <a:t>rice &amp; wheat</a:t>
            </a:r>
          </a:p>
        </p:txBody>
      </p:sp>
      <p:sp>
        <p:nvSpPr>
          <p:cNvPr id="14" name="Line 20"/>
          <p:cNvSpPr>
            <a:spLocks noChangeShapeType="1"/>
          </p:cNvSpPr>
          <p:nvPr/>
        </p:nvSpPr>
        <p:spPr bwMode="auto">
          <a:xfrm>
            <a:off x="2971800" y="4267200"/>
            <a:ext cx="1981200" cy="3048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1"/>
          <p:cNvSpPr txBox="1">
            <a:spLocks noChangeArrowheads="1"/>
          </p:cNvSpPr>
          <p:nvPr/>
        </p:nvSpPr>
        <p:spPr bwMode="auto">
          <a:xfrm rot="548836">
            <a:off x="3425825" y="4098925"/>
            <a:ext cx="12192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effectLst>
                  <a:outerShdw blurRad="38100" dist="38100" dir="2700000" algn="tl">
                    <a:srgbClr val="FFFFFF"/>
                  </a:outerShdw>
                </a:effectLst>
                <a:latin typeface="Comic Sans MS" panose="030F0702030302020204" pitchFamily="66" charset="0"/>
              </a:rPr>
              <a:t>horses</a:t>
            </a:r>
          </a:p>
        </p:txBody>
      </p:sp>
      <p:sp>
        <p:nvSpPr>
          <p:cNvPr id="16" name="Line 22"/>
          <p:cNvSpPr>
            <a:spLocks noChangeShapeType="1"/>
          </p:cNvSpPr>
          <p:nvPr/>
        </p:nvSpPr>
        <p:spPr bwMode="auto">
          <a:xfrm flipH="1">
            <a:off x="2057400" y="4953000"/>
            <a:ext cx="3124200" cy="914400"/>
          </a:xfrm>
          <a:prstGeom prst="line">
            <a:avLst/>
          </a:prstGeom>
          <a:noFill/>
          <a:ln w="12700">
            <a:solidFill>
              <a:srgbClr val="00C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4"/>
          <p:cNvSpPr txBox="1">
            <a:spLocks noChangeArrowheads="1"/>
          </p:cNvSpPr>
          <p:nvPr/>
        </p:nvSpPr>
        <p:spPr bwMode="auto">
          <a:xfrm rot="20677557">
            <a:off x="2597150" y="5011738"/>
            <a:ext cx="21336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00C200"/>
                </a:solidFill>
                <a:effectLst>
                  <a:outerShdw blurRad="38100" dist="38100" dir="2700000" algn="tl">
                    <a:srgbClr val="000000"/>
                  </a:outerShdw>
                </a:effectLst>
                <a:latin typeface="Comic Sans MS" panose="030F0702030302020204" pitchFamily="66" charset="0"/>
              </a:rPr>
              <a:t>cotton goods</a:t>
            </a:r>
          </a:p>
        </p:txBody>
      </p:sp>
      <p:sp>
        <p:nvSpPr>
          <p:cNvPr id="18" name="Text Box 26"/>
          <p:cNvSpPr txBox="1">
            <a:spLocks noChangeArrowheads="1"/>
          </p:cNvSpPr>
          <p:nvPr/>
        </p:nvSpPr>
        <p:spPr bwMode="auto">
          <a:xfrm rot="20711024">
            <a:off x="5187950" y="3487738"/>
            <a:ext cx="21336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00C200"/>
                </a:solidFill>
                <a:effectLst>
                  <a:outerShdw blurRad="38100" dist="38100" dir="2700000" algn="tl">
                    <a:srgbClr val="000000"/>
                  </a:outerShdw>
                </a:effectLst>
                <a:latin typeface="Comic Sans MS" panose="030F0702030302020204" pitchFamily="66" charset="0"/>
              </a:rPr>
              <a:t>cotton goods</a:t>
            </a:r>
          </a:p>
        </p:txBody>
      </p:sp>
      <p:sp>
        <p:nvSpPr>
          <p:cNvPr id="19" name="Line 27"/>
          <p:cNvSpPr>
            <a:spLocks noChangeShapeType="1"/>
          </p:cNvSpPr>
          <p:nvPr/>
        </p:nvSpPr>
        <p:spPr bwMode="auto">
          <a:xfrm flipV="1">
            <a:off x="5334000" y="3657600"/>
            <a:ext cx="1905000" cy="457200"/>
          </a:xfrm>
          <a:prstGeom prst="line">
            <a:avLst/>
          </a:prstGeom>
          <a:noFill/>
          <a:ln w="12700">
            <a:solidFill>
              <a:srgbClr val="00C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8"/>
          <p:cNvSpPr>
            <a:spLocks noChangeShapeType="1"/>
          </p:cNvSpPr>
          <p:nvPr/>
        </p:nvSpPr>
        <p:spPr bwMode="auto">
          <a:xfrm flipH="1">
            <a:off x="5105400" y="3124200"/>
            <a:ext cx="1676400" cy="685800"/>
          </a:xfrm>
          <a:prstGeom prst="line">
            <a:avLst/>
          </a:prstGeom>
          <a:noFill/>
          <a:ln w="127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29"/>
          <p:cNvSpPr txBox="1">
            <a:spLocks noChangeArrowheads="1"/>
          </p:cNvSpPr>
          <p:nvPr/>
        </p:nvSpPr>
        <p:spPr bwMode="auto">
          <a:xfrm rot="20242640">
            <a:off x="5343525" y="3122613"/>
            <a:ext cx="10668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a:solidFill>
                  <a:srgbClr val="3333FF"/>
                </a:solidFill>
                <a:effectLst>
                  <a:outerShdw blurRad="38100" dist="38100" dir="2700000" algn="tl">
                    <a:srgbClr val="000000"/>
                  </a:outerShdw>
                </a:effectLst>
                <a:latin typeface="Comic Sans MS" panose="030F0702030302020204" pitchFamily="66" charset="0"/>
              </a:rPr>
              <a:t>silks</a:t>
            </a:r>
          </a:p>
        </p:txBody>
      </p:sp>
      <p:pic>
        <p:nvPicPr>
          <p:cNvPr id="22" name="Picture 30" descr="TRomanSeptimiusobv"/>
          <p:cNvPicPr>
            <a:picLocks noChangeAspect="1" noChangeArrowheads="1"/>
          </p:cNvPicPr>
          <p:nvPr/>
        </p:nvPicPr>
        <p:blipFill>
          <a:blip r:embed="rId3">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rot="583546">
            <a:off x="1905000" y="533400"/>
            <a:ext cx="112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Tguptakingqueenrev"/>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5468938"/>
            <a:ext cx="12954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2" descr="OldCoins"/>
          <p:cNvPicPr>
            <a:picLocks noChangeAspect="1" noChangeArrowheads="1"/>
          </p:cNvPicPr>
          <p:nvPr/>
        </p:nvPicPr>
        <p:blipFill>
          <a:blip r:embed="rId5" cstate="print">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5486400" y="1676400"/>
            <a:ext cx="17526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1266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0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10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10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10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1000"/>
                                        <p:tgtEl>
                                          <p:spTgt spid="12"/>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1000"/>
                                        <p:tgtEl>
                                          <p:spTgt spid="1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2000"/>
                                        <p:tgtEl>
                                          <p:spTgt spid="1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1000"/>
                                        <p:tgtEl>
                                          <p:spTgt spid="2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p:bldP spid="19" grpId="0" animBg="1"/>
      <p:bldP spid="20" grpId="0" animBg="1"/>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5800" y="152400"/>
            <a:ext cx="6477000" cy="94932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5400" b="1" dirty="0" err="1" smtClean="0">
                <a:solidFill>
                  <a:srgbClr val="A58C21"/>
                </a:solidFill>
                <a:effectLst>
                  <a:outerShdw blurRad="38100" dist="38100" dir="2700000" algn="tl">
                    <a:srgbClr val="000000"/>
                  </a:outerShdw>
                </a:effectLst>
                <a:latin typeface="Perpetua Titling MT" panose="02020502060505020804" pitchFamily="18" charset="0"/>
              </a:rPr>
              <a:t>Kalidasa</a:t>
            </a:r>
            <a:endParaRPr lang="en-US" altLang="en-US" sz="5400" b="1" dirty="0">
              <a:solidFill>
                <a:srgbClr val="A58C21"/>
              </a:solidFill>
              <a:effectLst>
                <a:outerShdw blurRad="38100" dist="38100" dir="2700000" algn="tl">
                  <a:srgbClr val="000000"/>
                </a:outerShdw>
              </a:effectLst>
              <a:latin typeface="Perpetua Titling MT" panose="02020502060505020804" pitchFamily="18" charset="0"/>
            </a:endParaRPr>
          </a:p>
        </p:txBody>
      </p:sp>
      <p:pic>
        <p:nvPicPr>
          <p:cNvPr id="3" name="Picture 3" descr="Kalidasa"/>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667000" y="1219200"/>
            <a:ext cx="5562600" cy="3414713"/>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2286000" y="4751388"/>
            <a:ext cx="64770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spcBef>
                <a:spcPct val="50000"/>
              </a:spcBef>
              <a:buClr>
                <a:srgbClr val="CC6600"/>
              </a:buClr>
              <a:buFont typeface="Wingdings" panose="05000000000000000000" pitchFamily="2" charset="2"/>
              <a:buChar char="§"/>
              <a:defRPr/>
            </a:pPr>
            <a:r>
              <a:rPr lang="en-US" altLang="en-US" b="1" dirty="0">
                <a:effectLst>
                  <a:outerShdw blurRad="38100" dist="38100" dir="2700000" algn="tl">
                    <a:srgbClr val="FFFFFF"/>
                  </a:outerShdw>
                </a:effectLst>
                <a:latin typeface="Samarkan" pitchFamily="34" charset="0"/>
              </a:rPr>
              <a:t> </a:t>
            </a:r>
            <a:r>
              <a:rPr lang="en-US" altLang="en-US" b="1" dirty="0">
                <a:effectLst>
                  <a:outerShdw blurRad="38100" dist="38100" dir="2700000" algn="tl">
                    <a:srgbClr val="FFFFFF"/>
                  </a:outerShdw>
                </a:effectLst>
                <a:latin typeface="Comic Sans MS" panose="030F0702030302020204" pitchFamily="66" charset="0"/>
              </a:rPr>
              <a:t>The greatest of Indian poets.</a:t>
            </a:r>
          </a:p>
          <a:p>
            <a:pPr eaLnBrk="1" hangingPunct="1">
              <a:spcBef>
                <a:spcPct val="50000"/>
              </a:spcBef>
              <a:buClr>
                <a:srgbClr val="CC6600"/>
              </a:buClr>
              <a:buFont typeface="Wingdings" panose="05000000000000000000" pitchFamily="2" charset="2"/>
              <a:buChar char="§"/>
              <a:defRPr/>
            </a:pPr>
            <a:r>
              <a:rPr lang="en-US" altLang="en-US" b="1" dirty="0">
                <a:effectLst>
                  <a:outerShdw blurRad="38100" dist="38100" dir="2700000" algn="tl">
                    <a:srgbClr val="FFFFFF"/>
                  </a:outerShdw>
                </a:effectLst>
                <a:latin typeface="Comic Sans MS" panose="030F0702030302020204" pitchFamily="66" charset="0"/>
              </a:rPr>
              <a:t> His most famous play was </a:t>
            </a:r>
            <a:r>
              <a:rPr lang="en-US" altLang="en-US" b="1" i="1" dirty="0" err="1">
                <a:solidFill>
                  <a:srgbClr val="FF3300"/>
                </a:solidFill>
                <a:effectLst>
                  <a:outerShdw blurRad="38100" dist="38100" dir="2700000" algn="tl">
                    <a:srgbClr val="000000"/>
                  </a:outerShdw>
                </a:effectLst>
                <a:latin typeface="Comic Sans MS" panose="030F0702030302020204" pitchFamily="66" charset="0"/>
              </a:rPr>
              <a:t>Shakuntala</a:t>
            </a:r>
            <a:r>
              <a:rPr lang="en-US" altLang="en-US" b="1" dirty="0">
                <a:effectLst>
                  <a:outerShdw blurRad="38100" dist="38100" dir="2700000" algn="tl">
                    <a:srgbClr val="FFFFFF"/>
                  </a:outerShdw>
                </a:effectLst>
                <a:latin typeface="Comic Sans MS" panose="030F0702030302020204" pitchFamily="66" charset="0"/>
              </a:rPr>
              <a:t>.</a:t>
            </a:r>
          </a:p>
          <a:p>
            <a:pPr eaLnBrk="1" hangingPunct="1">
              <a:spcBef>
                <a:spcPct val="50000"/>
              </a:spcBef>
              <a:buClr>
                <a:srgbClr val="CC6600"/>
              </a:buClr>
              <a:buFont typeface="Wingdings" panose="05000000000000000000" pitchFamily="2" charset="2"/>
              <a:buChar char="§"/>
              <a:defRPr/>
            </a:pPr>
            <a:r>
              <a:rPr lang="en-US" altLang="en-US" b="1" dirty="0">
                <a:effectLst>
                  <a:outerShdw blurRad="38100" dist="38100" dir="2700000" algn="tl">
                    <a:srgbClr val="FFFFFF"/>
                  </a:outerShdw>
                </a:effectLst>
                <a:latin typeface="Comic Sans MS" panose="030F0702030302020204" pitchFamily="66" charset="0"/>
              </a:rPr>
              <a:t> During the reign of Chandra Gupta II. </a:t>
            </a:r>
          </a:p>
        </p:txBody>
      </p:sp>
    </p:spTree>
    <p:extLst>
      <p:ext uri="{BB962C8B-B14F-4D97-AF65-F5344CB8AC3E}">
        <p14:creationId xmlns:p14="http://schemas.microsoft.com/office/powerpoint/2010/main" val="24056810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upta4"/>
          <p:cNvPicPr>
            <a:picLocks noChangeAspect="1" noChangeArrowheads="1"/>
          </p:cNvPicPr>
          <p:nvPr/>
        </p:nvPicPr>
        <p:blipFill>
          <a:blip r:embed="rId2">
            <a:lum contrast="6000"/>
            <a:extLst>
              <a:ext uri="{28A0092B-C50C-407E-A947-70E740481C1C}">
                <a14:useLocalDpi xmlns:a14="http://schemas.microsoft.com/office/drawing/2010/main" val="0"/>
              </a:ext>
            </a:extLst>
          </a:blip>
          <a:srcRect t="2174" r="2174" b="4347"/>
          <a:stretch>
            <a:fillRect/>
          </a:stretch>
        </p:blipFill>
        <p:spPr bwMode="auto">
          <a:xfrm>
            <a:off x="228600" y="381000"/>
            <a:ext cx="2020888" cy="2895600"/>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7" descr="gupta6"/>
          <p:cNvPicPr>
            <a:picLocks noChangeAspect="1" noChangeArrowheads="1"/>
          </p:cNvPicPr>
          <p:nvPr/>
        </p:nvPicPr>
        <p:blipFill>
          <a:blip r:embed="rId3">
            <a:lum contrast="6000"/>
            <a:extLst>
              <a:ext uri="{28A0092B-C50C-407E-A947-70E740481C1C}">
                <a14:useLocalDpi xmlns:a14="http://schemas.microsoft.com/office/drawing/2010/main" val="0"/>
              </a:ext>
            </a:extLst>
          </a:blip>
          <a:srcRect t="5263"/>
          <a:stretch>
            <a:fillRect/>
          </a:stretch>
        </p:blipFill>
        <p:spPr bwMode="auto">
          <a:xfrm>
            <a:off x="5887370" y="303046"/>
            <a:ext cx="2252663" cy="3200400"/>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8" descr="GuptaKrishnahorsedem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87600"/>
            <a:ext cx="2225675" cy="2800350"/>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Gupta co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787775"/>
            <a:ext cx="1905000" cy="1844675"/>
          </a:xfrm>
          <a:prstGeom prst="rect">
            <a:avLst/>
          </a:prstGeom>
          <a:noFill/>
          <a:ln w="9525">
            <a:solidFill>
              <a:srgbClr val="8442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828800" y="5562600"/>
            <a:ext cx="4876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altLang="en-US" sz="2000" b="1" dirty="0">
                <a:effectLst>
                  <a:outerShdw blurRad="38100" dist="38100" dir="2700000" algn="tl">
                    <a:srgbClr val="FFFFFF"/>
                  </a:outerShdw>
                </a:effectLst>
                <a:latin typeface="Comic Sans MS" panose="030F0702030302020204" pitchFamily="66" charset="0"/>
              </a:rPr>
              <a:t>Greatly influenced </a:t>
            </a:r>
            <a:br>
              <a:rPr lang="en-US" altLang="en-US" sz="2000" b="1" dirty="0">
                <a:effectLst>
                  <a:outerShdw blurRad="38100" dist="38100" dir="2700000" algn="tl">
                    <a:srgbClr val="FFFFFF"/>
                  </a:outerShdw>
                </a:effectLst>
                <a:latin typeface="Comic Sans MS" panose="030F0702030302020204" pitchFamily="66" charset="0"/>
              </a:rPr>
            </a:br>
            <a:r>
              <a:rPr lang="en-US" altLang="en-US" sz="2000" b="1" dirty="0">
                <a:effectLst>
                  <a:outerShdw blurRad="38100" dist="38100" dir="2700000" algn="tl">
                    <a:srgbClr val="FFFFFF"/>
                  </a:outerShdw>
                </a:effectLst>
                <a:latin typeface="Comic Sans MS" panose="030F0702030302020204" pitchFamily="66" charset="0"/>
              </a:rPr>
              <a:t>Southeast Asian art &amp; architecture.</a:t>
            </a:r>
          </a:p>
        </p:txBody>
      </p:sp>
      <p:sp>
        <p:nvSpPr>
          <p:cNvPr id="7" name="Text Box 2"/>
          <p:cNvSpPr txBox="1">
            <a:spLocks noChangeArrowheads="1"/>
          </p:cNvSpPr>
          <p:nvPr/>
        </p:nvSpPr>
        <p:spPr bwMode="auto">
          <a:xfrm>
            <a:off x="2843213" y="274972"/>
            <a:ext cx="2438400" cy="180657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5400" b="1" dirty="0">
                <a:solidFill>
                  <a:srgbClr val="A58C21"/>
                </a:solidFill>
                <a:effectLst>
                  <a:outerShdw blurRad="38100" dist="38100" dir="2700000" algn="tl">
                    <a:srgbClr val="000000"/>
                  </a:outerShdw>
                </a:effectLst>
                <a:latin typeface="Samarkan" pitchFamily="34" charset="0"/>
              </a:rPr>
              <a:t>Gupta</a:t>
            </a:r>
            <a:br>
              <a:rPr lang="en-US" altLang="en-US" sz="5400" b="1" dirty="0">
                <a:solidFill>
                  <a:srgbClr val="A58C21"/>
                </a:solidFill>
                <a:effectLst>
                  <a:outerShdw blurRad="38100" dist="38100" dir="2700000" algn="tl">
                    <a:srgbClr val="000000"/>
                  </a:outerShdw>
                </a:effectLst>
                <a:latin typeface="Samarkan" pitchFamily="34" charset="0"/>
              </a:rPr>
            </a:br>
            <a:r>
              <a:rPr lang="en-US" altLang="en-US" sz="5400" b="1" dirty="0">
                <a:solidFill>
                  <a:srgbClr val="A58C21"/>
                </a:solidFill>
                <a:effectLst>
                  <a:outerShdw blurRad="38100" dist="38100" dir="2700000" algn="tl">
                    <a:srgbClr val="000000"/>
                  </a:outerShdw>
                </a:effectLst>
                <a:latin typeface="Samarkan" pitchFamily="34" charset="0"/>
              </a:rPr>
              <a:t>Art</a:t>
            </a:r>
          </a:p>
        </p:txBody>
      </p:sp>
    </p:spTree>
    <p:extLst>
      <p:ext uri="{BB962C8B-B14F-4D97-AF65-F5344CB8AC3E}">
        <p14:creationId xmlns:p14="http://schemas.microsoft.com/office/powerpoint/2010/main" val="150936398"/>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76600" y="2286000"/>
            <a:ext cx="1676400" cy="685800"/>
          </a:xfrm>
          <a:prstGeom prst="rect">
            <a:avLst/>
          </a:prstGeom>
          <a:solidFill>
            <a:srgbClr val="C5A727"/>
          </a:solidFill>
          <a:ln>
            <a:noFill/>
          </a:ln>
          <a:effectLst>
            <a:prstShdw prst="shdw17" dist="17961" dir="2700000">
              <a:srgbClr val="C5A727">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defRPr/>
            </a:pPr>
            <a:r>
              <a:rPr lang="en-US" altLang="en-US" sz="2000" b="1">
                <a:solidFill>
                  <a:schemeClr val="bg1"/>
                </a:solidFill>
                <a:effectLst>
                  <a:outerShdw blurRad="38100" dist="38100" dir="2700000" algn="tl">
                    <a:srgbClr val="000000"/>
                  </a:outerShdw>
                </a:effectLst>
                <a:latin typeface="Comic Sans MS" panose="030F0702030302020204" pitchFamily="66" charset="0"/>
              </a:rPr>
              <a:t>Medicine</a:t>
            </a:r>
          </a:p>
        </p:txBody>
      </p:sp>
      <p:sp>
        <p:nvSpPr>
          <p:cNvPr id="3" name="Rectangle 5"/>
          <p:cNvSpPr>
            <a:spLocks noChangeArrowheads="1"/>
          </p:cNvSpPr>
          <p:nvPr/>
        </p:nvSpPr>
        <p:spPr bwMode="auto">
          <a:xfrm>
            <a:off x="6629400" y="2209800"/>
            <a:ext cx="1676400" cy="685800"/>
          </a:xfrm>
          <a:prstGeom prst="rect">
            <a:avLst/>
          </a:prstGeom>
          <a:solidFill>
            <a:srgbClr val="C5A727"/>
          </a:solidFill>
          <a:ln>
            <a:noFill/>
          </a:ln>
          <a:effectLst>
            <a:prstShdw prst="shdw17" dist="17961" dir="2700000">
              <a:srgbClr val="C5A727">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defRPr/>
            </a:pPr>
            <a:r>
              <a:rPr lang="en-US" altLang="en-US" sz="2000" b="1">
                <a:solidFill>
                  <a:schemeClr val="bg1"/>
                </a:solidFill>
                <a:effectLst>
                  <a:outerShdw blurRad="38100" dist="38100" dir="2700000" algn="tl">
                    <a:srgbClr val="000000"/>
                  </a:outerShdw>
                </a:effectLst>
                <a:latin typeface="Comic Sans MS" panose="030F0702030302020204" pitchFamily="66" charset="0"/>
              </a:rPr>
              <a:t>Literature</a:t>
            </a:r>
          </a:p>
        </p:txBody>
      </p:sp>
      <p:sp>
        <p:nvSpPr>
          <p:cNvPr id="4" name="Rectangle 6"/>
          <p:cNvSpPr>
            <a:spLocks noChangeArrowheads="1"/>
          </p:cNvSpPr>
          <p:nvPr/>
        </p:nvSpPr>
        <p:spPr bwMode="auto">
          <a:xfrm>
            <a:off x="3505200" y="4692650"/>
            <a:ext cx="1676400" cy="685800"/>
          </a:xfrm>
          <a:prstGeom prst="rect">
            <a:avLst/>
          </a:prstGeom>
          <a:solidFill>
            <a:srgbClr val="C5A727"/>
          </a:solidFill>
          <a:ln>
            <a:noFill/>
          </a:ln>
          <a:effectLst>
            <a:prstShdw prst="shdw17" dist="17961" dir="2700000">
              <a:srgbClr val="C5A727">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defRPr/>
            </a:pPr>
            <a:r>
              <a:rPr lang="en-US" altLang="en-US" sz="1900" b="1">
                <a:solidFill>
                  <a:schemeClr val="bg1"/>
                </a:solidFill>
                <a:effectLst>
                  <a:outerShdw blurRad="38100" dist="38100" dir="2700000" algn="tl">
                    <a:srgbClr val="000000"/>
                  </a:outerShdw>
                </a:effectLst>
                <a:latin typeface="Comic Sans MS" panose="030F0702030302020204" pitchFamily="66" charset="0"/>
              </a:rPr>
              <a:t>Mathematics</a:t>
            </a:r>
          </a:p>
        </p:txBody>
      </p:sp>
      <p:sp>
        <p:nvSpPr>
          <p:cNvPr id="5" name="Rectangle 7"/>
          <p:cNvSpPr>
            <a:spLocks noChangeArrowheads="1"/>
          </p:cNvSpPr>
          <p:nvPr/>
        </p:nvSpPr>
        <p:spPr bwMode="auto">
          <a:xfrm>
            <a:off x="6705600" y="4464050"/>
            <a:ext cx="1600200" cy="685800"/>
          </a:xfrm>
          <a:prstGeom prst="rect">
            <a:avLst/>
          </a:prstGeom>
          <a:solidFill>
            <a:srgbClr val="C5A727"/>
          </a:solidFill>
          <a:ln>
            <a:noFill/>
          </a:ln>
          <a:effectLst>
            <a:prstShdw prst="shdw17" dist="17961" dir="2700000">
              <a:srgbClr val="C5A727">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defRPr/>
            </a:pPr>
            <a:r>
              <a:rPr lang="en-US" altLang="en-US" sz="2000" b="1">
                <a:solidFill>
                  <a:schemeClr val="bg1"/>
                </a:solidFill>
                <a:effectLst>
                  <a:outerShdw blurRad="38100" dist="38100" dir="2700000" algn="tl">
                    <a:srgbClr val="000000"/>
                  </a:outerShdw>
                </a:effectLst>
                <a:latin typeface="Comic Sans MS" panose="030F0702030302020204" pitchFamily="66" charset="0"/>
              </a:rPr>
              <a:t>Astronomy</a:t>
            </a:r>
          </a:p>
        </p:txBody>
      </p:sp>
      <p:sp>
        <p:nvSpPr>
          <p:cNvPr id="6" name="Text Box 8"/>
          <p:cNvSpPr txBox="1">
            <a:spLocks noChangeArrowheads="1"/>
          </p:cNvSpPr>
          <p:nvPr/>
        </p:nvSpPr>
        <p:spPr bwMode="auto">
          <a:xfrm>
            <a:off x="2667000" y="1447800"/>
            <a:ext cx="2286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Printed</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medicinal guides</a:t>
            </a:r>
          </a:p>
        </p:txBody>
      </p:sp>
      <p:sp>
        <p:nvSpPr>
          <p:cNvPr id="7" name="Text Box 9"/>
          <p:cNvSpPr txBox="1">
            <a:spLocks noChangeArrowheads="1"/>
          </p:cNvSpPr>
          <p:nvPr/>
        </p:nvSpPr>
        <p:spPr bwMode="auto">
          <a:xfrm>
            <a:off x="3581400" y="425450"/>
            <a:ext cx="1981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1000 diseases</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classified</a:t>
            </a:r>
          </a:p>
        </p:txBody>
      </p:sp>
      <p:sp>
        <p:nvSpPr>
          <p:cNvPr id="8" name="Text Box 10"/>
          <p:cNvSpPr txBox="1">
            <a:spLocks noChangeArrowheads="1"/>
          </p:cNvSpPr>
          <p:nvPr/>
        </p:nvSpPr>
        <p:spPr bwMode="auto">
          <a:xfrm>
            <a:off x="1828800" y="2286000"/>
            <a:ext cx="1295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Plastic</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Surgery</a:t>
            </a:r>
          </a:p>
        </p:txBody>
      </p:sp>
      <p:sp>
        <p:nvSpPr>
          <p:cNvPr id="9" name="Text Box 11"/>
          <p:cNvSpPr txBox="1">
            <a:spLocks noChangeArrowheads="1"/>
          </p:cNvSpPr>
          <p:nvPr/>
        </p:nvSpPr>
        <p:spPr bwMode="auto">
          <a:xfrm>
            <a:off x="1752600" y="3473450"/>
            <a:ext cx="1524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C-sections</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performed</a:t>
            </a:r>
          </a:p>
        </p:txBody>
      </p:sp>
      <p:sp>
        <p:nvSpPr>
          <p:cNvPr id="10" name="Text Box 12"/>
          <p:cNvSpPr txBox="1">
            <a:spLocks noChangeArrowheads="1"/>
          </p:cNvSpPr>
          <p:nvPr/>
        </p:nvSpPr>
        <p:spPr bwMode="auto">
          <a:xfrm>
            <a:off x="3124200" y="3138488"/>
            <a:ext cx="15240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Inoculations</a:t>
            </a:r>
          </a:p>
        </p:txBody>
      </p:sp>
      <p:sp>
        <p:nvSpPr>
          <p:cNvPr id="11" name="Text Box 13"/>
          <p:cNvSpPr txBox="1">
            <a:spLocks noChangeArrowheads="1"/>
          </p:cNvSpPr>
          <p:nvPr/>
        </p:nvSpPr>
        <p:spPr bwMode="auto">
          <a:xfrm>
            <a:off x="1752600" y="762000"/>
            <a:ext cx="2057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500 healing</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plants identified</a:t>
            </a:r>
          </a:p>
        </p:txBody>
      </p:sp>
      <p:sp>
        <p:nvSpPr>
          <p:cNvPr id="12" name="Text Box 14"/>
          <p:cNvSpPr txBox="1">
            <a:spLocks noChangeArrowheads="1"/>
          </p:cNvSpPr>
          <p:nvPr/>
        </p:nvSpPr>
        <p:spPr bwMode="auto">
          <a:xfrm>
            <a:off x="1981200" y="4921250"/>
            <a:ext cx="1295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Decimal</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System</a:t>
            </a:r>
          </a:p>
        </p:txBody>
      </p:sp>
      <p:sp>
        <p:nvSpPr>
          <p:cNvPr id="13" name="Text Box 15"/>
          <p:cNvSpPr txBox="1">
            <a:spLocks noChangeArrowheads="1"/>
          </p:cNvSpPr>
          <p:nvPr/>
        </p:nvSpPr>
        <p:spPr bwMode="auto">
          <a:xfrm>
            <a:off x="2324100" y="5727700"/>
            <a:ext cx="1295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dirty="0">
                <a:effectLst>
                  <a:outerShdw blurRad="38100" dist="38100" dir="2700000" algn="tl">
                    <a:srgbClr val="FFFFFF"/>
                  </a:outerShdw>
                </a:effectLst>
                <a:latin typeface="Comic Sans MS" panose="030F0702030302020204" pitchFamily="66" charset="0"/>
              </a:rPr>
              <a:t>Concept</a:t>
            </a:r>
            <a:br>
              <a:rPr lang="en-US" altLang="en-US" sz="1800" b="1" dirty="0">
                <a:effectLst>
                  <a:outerShdw blurRad="38100" dist="38100" dir="2700000" algn="tl">
                    <a:srgbClr val="FFFFFF"/>
                  </a:outerShdw>
                </a:effectLst>
                <a:latin typeface="Comic Sans MS" panose="030F0702030302020204" pitchFamily="66" charset="0"/>
              </a:rPr>
            </a:br>
            <a:r>
              <a:rPr lang="en-US" altLang="en-US" sz="1800" b="1" dirty="0">
                <a:effectLst>
                  <a:outerShdw blurRad="38100" dist="38100" dir="2700000" algn="tl">
                    <a:srgbClr val="FFFFFF"/>
                  </a:outerShdw>
                </a:effectLst>
                <a:latin typeface="Comic Sans MS" panose="030F0702030302020204" pitchFamily="66" charset="0"/>
              </a:rPr>
              <a:t>of Zero</a:t>
            </a:r>
          </a:p>
        </p:txBody>
      </p:sp>
      <p:sp>
        <p:nvSpPr>
          <p:cNvPr id="14" name="Text Box 16"/>
          <p:cNvSpPr txBox="1">
            <a:spLocks noChangeArrowheads="1"/>
          </p:cNvSpPr>
          <p:nvPr/>
        </p:nvSpPr>
        <p:spPr bwMode="auto">
          <a:xfrm>
            <a:off x="4419600" y="5759450"/>
            <a:ext cx="16764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PI = 3.1416</a:t>
            </a:r>
          </a:p>
        </p:txBody>
      </p:sp>
      <p:sp>
        <p:nvSpPr>
          <p:cNvPr id="15" name="Text Box 17"/>
          <p:cNvSpPr txBox="1">
            <a:spLocks noChangeArrowheads="1"/>
          </p:cNvSpPr>
          <p:nvPr/>
        </p:nvSpPr>
        <p:spPr bwMode="auto">
          <a:xfrm>
            <a:off x="5486400" y="1828800"/>
            <a:ext cx="1219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Kalidasa</a:t>
            </a:r>
          </a:p>
        </p:txBody>
      </p:sp>
      <p:sp>
        <p:nvSpPr>
          <p:cNvPr id="16" name="Text Box 18"/>
          <p:cNvSpPr txBox="1">
            <a:spLocks noChangeArrowheads="1"/>
          </p:cNvSpPr>
          <p:nvPr/>
        </p:nvSpPr>
        <p:spPr bwMode="auto">
          <a:xfrm>
            <a:off x="7239000" y="3594100"/>
            <a:ext cx="1752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Solar</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Calendar</a:t>
            </a:r>
          </a:p>
        </p:txBody>
      </p:sp>
      <p:sp>
        <p:nvSpPr>
          <p:cNvPr id="17" name="Text Box 19"/>
          <p:cNvSpPr txBox="1">
            <a:spLocks noChangeArrowheads="1"/>
          </p:cNvSpPr>
          <p:nvPr/>
        </p:nvSpPr>
        <p:spPr bwMode="auto">
          <a:xfrm>
            <a:off x="7315200" y="5499100"/>
            <a:ext cx="1371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800" b="1">
                <a:effectLst>
                  <a:outerShdw blurRad="38100" dist="38100" dir="2700000" algn="tl">
                    <a:srgbClr val="FFFFFF"/>
                  </a:outerShdw>
                </a:effectLst>
                <a:latin typeface="Comic Sans MS" panose="030F0702030302020204" pitchFamily="66" charset="0"/>
              </a:rPr>
              <a:t>The earth</a:t>
            </a:r>
            <a:br>
              <a:rPr lang="en-US" altLang="en-US" sz="1800" b="1">
                <a:effectLst>
                  <a:outerShdw blurRad="38100" dist="38100" dir="2700000" algn="tl">
                    <a:srgbClr val="FFFFFF"/>
                  </a:outerShdw>
                </a:effectLst>
                <a:latin typeface="Comic Sans MS" panose="030F0702030302020204" pitchFamily="66" charset="0"/>
              </a:rPr>
            </a:br>
            <a:r>
              <a:rPr lang="en-US" altLang="en-US" sz="1800" b="1">
                <a:effectLst>
                  <a:outerShdw blurRad="38100" dist="38100" dir="2700000" algn="tl">
                    <a:srgbClr val="FFFFFF"/>
                  </a:outerShdw>
                </a:effectLst>
                <a:latin typeface="Comic Sans MS" panose="030F0702030302020204" pitchFamily="66" charset="0"/>
              </a:rPr>
              <a:t>is round</a:t>
            </a:r>
          </a:p>
        </p:txBody>
      </p:sp>
      <p:sp>
        <p:nvSpPr>
          <p:cNvPr id="18" name="Line 20"/>
          <p:cNvSpPr>
            <a:spLocks noChangeShapeType="1"/>
          </p:cNvSpPr>
          <p:nvPr/>
        </p:nvSpPr>
        <p:spPr bwMode="auto">
          <a:xfrm flipV="1">
            <a:off x="3962400" y="20574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1"/>
          <p:cNvSpPr>
            <a:spLocks noChangeShapeType="1"/>
          </p:cNvSpPr>
          <p:nvPr/>
        </p:nvSpPr>
        <p:spPr bwMode="auto">
          <a:xfrm flipH="1" flipV="1">
            <a:off x="2819400" y="13716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2"/>
          <p:cNvSpPr>
            <a:spLocks noChangeShapeType="1"/>
          </p:cNvSpPr>
          <p:nvPr/>
        </p:nvSpPr>
        <p:spPr bwMode="auto">
          <a:xfrm flipV="1">
            <a:off x="4038600" y="102235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3"/>
          <p:cNvSpPr>
            <a:spLocks noChangeShapeType="1"/>
          </p:cNvSpPr>
          <p:nvPr/>
        </p:nvSpPr>
        <p:spPr bwMode="auto">
          <a:xfrm flipH="1">
            <a:off x="2895600" y="2590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4"/>
          <p:cNvSpPr>
            <a:spLocks noChangeShapeType="1"/>
          </p:cNvSpPr>
          <p:nvPr/>
        </p:nvSpPr>
        <p:spPr bwMode="auto">
          <a:xfrm>
            <a:off x="3962400" y="2971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5"/>
          <p:cNvSpPr>
            <a:spLocks noChangeShapeType="1"/>
          </p:cNvSpPr>
          <p:nvPr/>
        </p:nvSpPr>
        <p:spPr bwMode="auto">
          <a:xfrm flipH="1">
            <a:off x="2514600" y="2819400"/>
            <a:ext cx="762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6"/>
          <p:cNvSpPr>
            <a:spLocks noChangeShapeType="1"/>
          </p:cNvSpPr>
          <p:nvPr/>
        </p:nvSpPr>
        <p:spPr bwMode="auto">
          <a:xfrm flipH="1" flipV="1">
            <a:off x="4495800" y="2971800"/>
            <a:ext cx="609600" cy="533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7"/>
          <p:cNvSpPr>
            <a:spLocks noChangeShapeType="1"/>
          </p:cNvSpPr>
          <p:nvPr/>
        </p:nvSpPr>
        <p:spPr bwMode="auto">
          <a:xfrm flipV="1">
            <a:off x="6172200" y="2971800"/>
            <a:ext cx="1219200" cy="609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8"/>
          <p:cNvSpPr>
            <a:spLocks noChangeShapeType="1"/>
          </p:cNvSpPr>
          <p:nvPr/>
        </p:nvSpPr>
        <p:spPr bwMode="auto">
          <a:xfrm>
            <a:off x="5867400" y="4114800"/>
            <a:ext cx="762000" cy="685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9"/>
          <p:cNvSpPr>
            <a:spLocks noChangeShapeType="1"/>
          </p:cNvSpPr>
          <p:nvPr/>
        </p:nvSpPr>
        <p:spPr bwMode="auto">
          <a:xfrm flipH="1">
            <a:off x="4419600" y="4114800"/>
            <a:ext cx="762000" cy="533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3"/>
          <p:cNvSpPr>
            <a:spLocks noChangeArrowheads="1"/>
          </p:cNvSpPr>
          <p:nvPr/>
        </p:nvSpPr>
        <p:spPr bwMode="auto">
          <a:xfrm>
            <a:off x="4648200" y="3092450"/>
            <a:ext cx="1828800" cy="1371600"/>
          </a:xfrm>
          <a:prstGeom prst="diamond">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3300">
                      <a:gamma/>
                      <a:shade val="60000"/>
                      <a:invGamma/>
                    </a:srgbClr>
                  </a:outerShdw>
                </a:effectLst>
              </a14:hiddenEffects>
            </a:ext>
          </a:extLst>
        </p:spPr>
        <p:txBody>
          <a:bodyPr wrap="none" anchor="ctr"/>
          <a:lstStyle/>
          <a:p>
            <a:pPr algn="ctr" eaLnBrk="1" hangingPunct="1">
              <a:defRPr/>
            </a:pPr>
            <a:r>
              <a:rPr lang="en-US" altLang="en-US" b="1" dirty="0">
                <a:solidFill>
                  <a:schemeClr val="bg1"/>
                </a:solidFill>
                <a:effectLst>
                  <a:outerShdw blurRad="38100" dist="38100" dir="2700000" algn="tl">
                    <a:srgbClr val="000000"/>
                  </a:outerShdw>
                </a:effectLst>
                <a:latin typeface="Perpetua" panose="02020502060401020303" pitchFamily="18" charset="0"/>
              </a:rPr>
              <a:t>Gupta</a:t>
            </a:r>
            <a:br>
              <a:rPr lang="en-US" altLang="en-US" b="1" dirty="0">
                <a:solidFill>
                  <a:schemeClr val="bg1"/>
                </a:solidFill>
                <a:effectLst>
                  <a:outerShdw blurRad="38100" dist="38100" dir="2700000" algn="tl">
                    <a:srgbClr val="000000"/>
                  </a:outerShdw>
                </a:effectLst>
                <a:latin typeface="Perpetua" panose="02020502060401020303" pitchFamily="18" charset="0"/>
              </a:rPr>
            </a:br>
            <a:r>
              <a:rPr lang="en-US" altLang="en-US" b="1" dirty="0">
                <a:solidFill>
                  <a:schemeClr val="bg1"/>
                </a:solidFill>
                <a:effectLst>
                  <a:outerShdw blurRad="38100" dist="38100" dir="2700000" algn="tl">
                    <a:srgbClr val="000000"/>
                  </a:outerShdw>
                </a:effectLst>
                <a:latin typeface="Perpetua" panose="02020502060401020303" pitchFamily="18" charset="0"/>
              </a:rPr>
              <a:t>India</a:t>
            </a:r>
          </a:p>
        </p:txBody>
      </p:sp>
      <p:sp>
        <p:nvSpPr>
          <p:cNvPr id="29" name="Line 30"/>
          <p:cNvSpPr>
            <a:spLocks noChangeShapeType="1"/>
          </p:cNvSpPr>
          <p:nvPr/>
        </p:nvSpPr>
        <p:spPr bwMode="auto">
          <a:xfrm flipH="1" flipV="1">
            <a:off x="6248400" y="2209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1"/>
          <p:cNvSpPr>
            <a:spLocks noChangeShapeType="1"/>
          </p:cNvSpPr>
          <p:nvPr/>
        </p:nvSpPr>
        <p:spPr bwMode="auto">
          <a:xfrm flipV="1">
            <a:off x="7620000" y="415925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2"/>
          <p:cNvSpPr>
            <a:spLocks noChangeShapeType="1"/>
          </p:cNvSpPr>
          <p:nvPr/>
        </p:nvSpPr>
        <p:spPr bwMode="auto">
          <a:xfrm>
            <a:off x="7696200" y="514985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3"/>
          <p:cNvSpPr>
            <a:spLocks noChangeShapeType="1"/>
          </p:cNvSpPr>
          <p:nvPr/>
        </p:nvSpPr>
        <p:spPr bwMode="auto">
          <a:xfrm flipH="1">
            <a:off x="3048000" y="507365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4"/>
          <p:cNvSpPr>
            <a:spLocks noChangeShapeType="1"/>
          </p:cNvSpPr>
          <p:nvPr/>
        </p:nvSpPr>
        <p:spPr bwMode="auto">
          <a:xfrm flipH="1">
            <a:off x="3429000" y="537845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5"/>
          <p:cNvSpPr>
            <a:spLocks noChangeShapeType="1"/>
          </p:cNvSpPr>
          <p:nvPr/>
        </p:nvSpPr>
        <p:spPr bwMode="auto">
          <a:xfrm>
            <a:off x="4876800" y="537845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 Box 36"/>
          <p:cNvSpPr txBox="1">
            <a:spLocks noChangeArrowheads="1"/>
          </p:cNvSpPr>
          <p:nvPr/>
        </p:nvSpPr>
        <p:spPr bwMode="auto">
          <a:xfrm>
            <a:off x="5486400" y="228600"/>
            <a:ext cx="3505200" cy="1393825"/>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altLang="en-US" sz="4100" b="1" dirty="0">
                <a:solidFill>
                  <a:srgbClr val="A58C21"/>
                </a:solidFill>
                <a:effectLst>
                  <a:outerShdw blurRad="38100" dist="38100" dir="2700000" algn="tl">
                    <a:srgbClr val="000000"/>
                  </a:outerShdw>
                </a:effectLst>
                <a:latin typeface="Perpetua" panose="02020502060401020303" pitchFamily="18" charset="0"/>
              </a:rPr>
              <a:t>Gupta Achievement</a:t>
            </a:r>
          </a:p>
        </p:txBody>
      </p:sp>
    </p:spTree>
    <p:extLst>
      <p:ext uri="{BB962C8B-B14F-4D97-AF65-F5344CB8AC3E}">
        <p14:creationId xmlns:p14="http://schemas.microsoft.com/office/powerpoint/2010/main" val="23394070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7"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7"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7"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0-#ppt_w/2"/>
                                          </p:val>
                                        </p:tav>
                                        <p:tav tm="100000">
                                          <p:val>
                                            <p:strVal val="#ppt_x"/>
                                          </p:val>
                                        </p:tav>
                                      </p:tavLst>
                                    </p:anim>
                                    <p:anim calcmode="lin" valueType="num">
                                      <p:cBhvr additive="base">
                                        <p:cTn id="40" dur="1000" fill="hold"/>
                                        <p:tgtEl>
                                          <p:spTgt spid="19"/>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0-#ppt_w/2"/>
                                          </p:val>
                                        </p:tav>
                                        <p:tav tm="100000">
                                          <p:val>
                                            <p:strVal val="#ppt_x"/>
                                          </p:val>
                                        </p:tav>
                                      </p:tavLst>
                                    </p:anim>
                                    <p:anim calcmode="lin" valueType="num">
                                      <p:cBhvr additive="base">
                                        <p:cTn id="44" dur="1000" fill="hold"/>
                                        <p:tgtEl>
                                          <p:spTgt spid="20"/>
                                        </p:tgtEl>
                                        <p:attrNameLst>
                                          <p:attrName>ppt_y</p:attrName>
                                        </p:attrNameLst>
                                      </p:cBhvr>
                                      <p:tavLst>
                                        <p:tav tm="0">
                                          <p:val>
                                            <p:strVal val="#ppt_y"/>
                                          </p:val>
                                        </p:tav>
                                        <p:tav tm="100000">
                                          <p:val>
                                            <p:strVal val="#ppt_y"/>
                                          </p:val>
                                        </p:tav>
                                      </p:tavLst>
                                    </p:anim>
                                  </p:childTnLst>
                                </p:cTn>
                              </p:par>
                              <p:par>
                                <p:cTn id="45" presetID="7"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0-#ppt_w/2"/>
                                          </p:val>
                                        </p:tav>
                                        <p:tav tm="100000">
                                          <p:val>
                                            <p:strVal val="#ppt_x"/>
                                          </p:val>
                                        </p:tav>
                                      </p:tavLst>
                                    </p:anim>
                                    <p:anim calcmode="lin" valueType="num">
                                      <p:cBhvr additive="base">
                                        <p:cTn id="48" dur="1000" fill="hold"/>
                                        <p:tgtEl>
                                          <p:spTgt spid="21"/>
                                        </p:tgtEl>
                                        <p:attrNameLst>
                                          <p:attrName>ppt_y</p:attrName>
                                        </p:attrNameLst>
                                      </p:cBhvr>
                                      <p:tavLst>
                                        <p:tav tm="0">
                                          <p:val>
                                            <p:strVal val="#ppt_y"/>
                                          </p:val>
                                        </p:tav>
                                        <p:tav tm="100000">
                                          <p:val>
                                            <p:strVal val="#ppt_y"/>
                                          </p:val>
                                        </p:tav>
                                      </p:tavLst>
                                    </p:anim>
                                  </p:childTnLst>
                                </p:cTn>
                              </p:par>
                              <p:par>
                                <p:cTn id="49" presetID="7"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0-#ppt_w/2"/>
                                          </p:val>
                                        </p:tav>
                                        <p:tav tm="100000">
                                          <p:val>
                                            <p:strVal val="#ppt_x"/>
                                          </p:val>
                                        </p:tav>
                                      </p:tavLst>
                                    </p:anim>
                                    <p:anim calcmode="lin" valueType="num">
                                      <p:cBhvr additive="base">
                                        <p:cTn id="52" dur="1000" fill="hold"/>
                                        <p:tgtEl>
                                          <p:spTgt spid="22"/>
                                        </p:tgtEl>
                                        <p:attrNameLst>
                                          <p:attrName>ppt_y</p:attrName>
                                        </p:attrNameLst>
                                      </p:cBhvr>
                                      <p:tavLst>
                                        <p:tav tm="0">
                                          <p:val>
                                            <p:strVal val="#ppt_y"/>
                                          </p:val>
                                        </p:tav>
                                        <p:tav tm="100000">
                                          <p:val>
                                            <p:strVal val="#ppt_y"/>
                                          </p:val>
                                        </p:tav>
                                      </p:tavLst>
                                    </p:anim>
                                  </p:childTnLst>
                                </p:cTn>
                              </p:par>
                              <p:par>
                                <p:cTn id="53" presetID="7"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0-#ppt_w/2"/>
                                          </p:val>
                                        </p:tav>
                                        <p:tav tm="100000">
                                          <p:val>
                                            <p:strVal val="#ppt_x"/>
                                          </p:val>
                                        </p:tav>
                                      </p:tavLst>
                                    </p:anim>
                                    <p:anim calcmode="lin" valueType="num">
                                      <p:cBhvr additive="base">
                                        <p:cTn id="5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dissolve">
                                      <p:cBhvr>
                                        <p:cTn id="61" dur="500"/>
                                        <p:tgtEl>
                                          <p:spTgt spid="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dissolve">
                                      <p:cBhvr>
                                        <p:cTn id="64" dur="500"/>
                                        <p:tgtEl>
                                          <p:spTgt spid="1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dissolv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up)">
                                      <p:cBhvr>
                                        <p:cTn id="89" dur="1000"/>
                                        <p:tgtEl>
                                          <p:spTgt spid="4"/>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up)">
                                      <p:cBhvr>
                                        <p:cTn id="92" dur="1000"/>
                                        <p:tgtEl>
                                          <p:spTgt spid="12"/>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up)">
                                      <p:cBhvr>
                                        <p:cTn id="95" dur="1000"/>
                                        <p:tgtEl>
                                          <p:spTgt spid="13"/>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up)">
                                      <p:cBhvr>
                                        <p:cTn id="98" dur="1000"/>
                                        <p:tgtEl>
                                          <p:spTgt spid="14"/>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up)">
                                      <p:cBhvr>
                                        <p:cTn id="101" dur="1000"/>
                                        <p:tgtEl>
                                          <p:spTgt spid="32"/>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up)">
                                      <p:cBhvr>
                                        <p:cTn id="104" dur="1000"/>
                                        <p:tgtEl>
                                          <p:spTgt spid="33"/>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up)">
                                      <p:cBhvr>
                                        <p:cTn id="10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9" grpId="0" animBg="1"/>
      <p:bldP spid="30" grpId="0" animBg="1"/>
      <p:bldP spid="3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mtClean="0"/>
              <a:t>Gupta Decline</a:t>
            </a:r>
          </a:p>
        </p:txBody>
      </p:sp>
      <p:sp>
        <p:nvSpPr>
          <p:cNvPr id="121859" name="Rectangle 3"/>
          <p:cNvSpPr>
            <a:spLocks noGrp="1" noChangeArrowheads="1"/>
          </p:cNvSpPr>
          <p:nvPr>
            <p:ph idx="1"/>
          </p:nvPr>
        </p:nvSpPr>
        <p:spPr bwMode="auto">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lnSpc>
                <a:spcPct val="90000"/>
              </a:lnSpc>
              <a:defRPr/>
            </a:pPr>
            <a:r>
              <a:rPr lang="en-US" altLang="en-US" sz="2100" smtClean="0"/>
              <a:t>Unlike Asoka and the Mauryan,the Gupta left local government, administration, and policy in the hands of their allies.</a:t>
            </a:r>
          </a:p>
          <a:p>
            <a:pPr eaLnBrk="1" hangingPunct="1">
              <a:lnSpc>
                <a:spcPct val="90000"/>
              </a:lnSpc>
              <a:defRPr/>
            </a:pPr>
            <a:r>
              <a:rPr lang="en-US" altLang="en-US" sz="2100" smtClean="0"/>
              <a:t>When nomadic invaders came in during the fifth century, it split easily along administrative regions.</a:t>
            </a:r>
          </a:p>
          <a:p>
            <a:pPr eaLnBrk="1" hangingPunct="1">
              <a:lnSpc>
                <a:spcPct val="90000"/>
              </a:lnSpc>
              <a:defRPr/>
            </a:pPr>
            <a:r>
              <a:rPr lang="en-US" altLang="en-US" sz="2100" smtClean="0"/>
              <a:t>Gupta administrative talents were not a match for the White Huns, a nomadic people of Central Asia who occupied Bactria and eventually moved south across the Hindu Kush.</a:t>
            </a:r>
          </a:p>
          <a:p>
            <a:pPr eaLnBrk="1" hangingPunct="1">
              <a:lnSpc>
                <a:spcPct val="90000"/>
              </a:lnSpc>
              <a:defRPr/>
            </a:pPr>
            <a:r>
              <a:rPr lang="en-US" altLang="en-US" sz="2100" smtClean="0"/>
              <a:t>Imperial government survived only a short time in India.  India would be overtaken by Muslim groups in the 7 century but not until the establishment of the Mughal Dynasty in the 16 century did any state rule as much of India as the Mauryan or the Gupta.</a:t>
            </a:r>
            <a:endParaRPr lang="en-US" altLang="en-US" sz="2800"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4307" y="1027510"/>
            <a:ext cx="5607844" cy="85725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500"/>
              <a:t>Jainism and Buddhism</a:t>
            </a:r>
            <a:endParaRPr lang="en-US" altLang="en-US" sz="4500"/>
          </a:p>
        </p:txBody>
      </p:sp>
      <p:sp>
        <p:nvSpPr>
          <p:cNvPr id="5" name="Rectangle 3"/>
          <p:cNvSpPr txBox="1">
            <a:spLocks noChangeArrowheads="1"/>
          </p:cNvSpPr>
          <p:nvPr/>
        </p:nvSpPr>
        <p:spPr>
          <a:xfrm>
            <a:off x="197644" y="2056210"/>
            <a:ext cx="8946356" cy="153580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r>
              <a:rPr lang="en-US" altLang="en-US" sz="2100" b="1" dirty="0"/>
              <a:t>During the Vedic period, people who reacted against the rigid social hierarchy and against the religious monopoly of the Brahmins would withdraw into the forests where they pursued salvation through yoga (spiritual and mental discipline), special diets, or meditation </a:t>
            </a:r>
            <a:endParaRPr lang="en-US" altLang="en-US" sz="2100" b="1" dirty="0"/>
          </a:p>
        </p:txBody>
      </p:sp>
      <p:sp>
        <p:nvSpPr>
          <p:cNvPr id="6" name="Rectangle 3"/>
          <p:cNvSpPr txBox="1">
            <a:spLocks noChangeArrowheads="1"/>
          </p:cNvSpPr>
          <p:nvPr/>
        </p:nvSpPr>
        <p:spPr>
          <a:xfrm>
            <a:off x="232171" y="3369856"/>
            <a:ext cx="8306522" cy="2094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b="1" dirty="0"/>
              <a:t>Their goal was to achieve moksha—liberation from the cycle of birth, death, and rebirth or reaching the best karma that you could actually reach. </a:t>
            </a:r>
          </a:p>
          <a:p>
            <a:r>
              <a:rPr lang="en-US" altLang="en-US" sz="2100" b="1" dirty="0"/>
              <a:t>The ideas of these religious dissidents are reflected in the Upanishads</a:t>
            </a:r>
            <a:r>
              <a:rPr lang="en-US" altLang="en-US" sz="2100" dirty="0"/>
              <a:t>.</a:t>
            </a:r>
            <a:endParaRPr lang="en-US" altLang="en-US" sz="2100" dirty="0"/>
          </a:p>
        </p:txBody>
      </p:sp>
    </p:spTree>
    <p:extLst>
      <p:ext uri="{BB962C8B-B14F-4D97-AF65-F5344CB8AC3E}">
        <p14:creationId xmlns:p14="http://schemas.microsoft.com/office/powerpoint/2010/main" val="2189223913"/>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69890" y="1231542"/>
            <a:ext cx="5607844" cy="2297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dirty="0"/>
              <a:t>Jainism</a:t>
            </a:r>
            <a:endParaRPr lang="en-US" altLang="en-US" sz="3300" dirty="0"/>
          </a:p>
        </p:txBody>
      </p:sp>
      <p:sp>
        <p:nvSpPr>
          <p:cNvPr id="4" name="Rectangle 3"/>
          <p:cNvSpPr txBox="1">
            <a:spLocks noChangeArrowheads="1"/>
          </p:cNvSpPr>
          <p:nvPr/>
        </p:nvSpPr>
        <p:spPr>
          <a:xfrm>
            <a:off x="299433" y="1894804"/>
            <a:ext cx="5389809" cy="2400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b="1" dirty="0"/>
              <a:t>Jainism was founded by </a:t>
            </a:r>
            <a:r>
              <a:rPr lang="en-US" altLang="en-US" sz="2100" b="1" dirty="0" err="1"/>
              <a:t>Mahavira</a:t>
            </a:r>
            <a:r>
              <a:rPr lang="en-US" altLang="en-US" sz="2100" b="1" dirty="0"/>
              <a:t> (540–468 </a:t>
            </a:r>
            <a:r>
              <a:rPr lang="en-US" altLang="en-US" sz="2100" b="1" dirty="0" err="1"/>
              <a:t>b.c.e</a:t>
            </a:r>
            <a:r>
              <a:rPr lang="en-US" altLang="en-US" sz="2100" b="1" dirty="0"/>
              <a:t>.). </a:t>
            </a:r>
          </a:p>
          <a:p>
            <a:r>
              <a:rPr lang="en-US" altLang="en-US" sz="2100" b="1" dirty="0"/>
              <a:t>Jains practiced nonviolence and went to extremes in their attempts not to kill any living thing </a:t>
            </a:r>
          </a:p>
          <a:p>
            <a:r>
              <a:rPr lang="en-US" altLang="en-US" sz="2100" b="1" dirty="0"/>
              <a:t>The most extreme went naked and starved themselves to death. </a:t>
            </a:r>
          </a:p>
          <a:p>
            <a:r>
              <a:rPr lang="en-US" altLang="en-US" sz="2100" b="1" dirty="0"/>
              <a:t>The less extreme devoted themselves to commerce and banking—occupations that, unlike agriculture, do not require one to kill.</a:t>
            </a:r>
            <a:endParaRPr lang="en-US" altLang="en-US" sz="2100" b="1" dirty="0"/>
          </a:p>
        </p:txBody>
      </p:sp>
      <p:pic>
        <p:nvPicPr>
          <p:cNvPr id="5" name="Picture 5" descr="Idol of Lord Mahavira at Shri Mahaveerji (the holy town in Rajasthan named after Mahavira.)  Thousands of worshipers visit Shri Mahaveerji Temple daily to catch a glimpse of this famous statue.">
            <a:hlinkClick r:id="rId2" tooltip="Idol of Lord Mahavira at Shri Mahaveerji (the holy town in Rajasthan named after Mahavira.)  Thousands of worshipers visit Shri Mahaveerji Temple daily to catch a glimpse of this famous statu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900" y="1698401"/>
            <a:ext cx="2611041"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95713"/>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4306" y="1027510"/>
            <a:ext cx="8932103"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a:t>Buddhism</a:t>
            </a:r>
            <a:endParaRPr lang="en-US" altLang="en-US" sz="3300"/>
          </a:p>
        </p:txBody>
      </p:sp>
      <p:sp>
        <p:nvSpPr>
          <p:cNvPr id="3" name="Rectangle 3"/>
          <p:cNvSpPr txBox="1">
            <a:spLocks noChangeArrowheads="1"/>
          </p:cNvSpPr>
          <p:nvPr/>
        </p:nvSpPr>
        <p:spPr>
          <a:xfrm>
            <a:off x="0" y="1456135"/>
            <a:ext cx="9096410" cy="2063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b="1" dirty="0"/>
              <a:t>Siddhartha Gautama founded Buddhism </a:t>
            </a:r>
          </a:p>
          <a:p>
            <a:r>
              <a:rPr lang="en-US" altLang="en-US" sz="2100" b="1" dirty="0"/>
              <a:t>His title, “Buddha,” means “Enlightened One.” </a:t>
            </a:r>
          </a:p>
          <a:p>
            <a:r>
              <a:rPr lang="en-US" altLang="en-US" sz="2100" b="1" dirty="0"/>
              <a:t>Alienated by both the extremes of a wealthy youth and six years of asceticism, Siddhartha Gautama set forth his teaching of the “Four Noble Truths” and of the Eightfold Path that would lead the individual to enlightenment. </a:t>
            </a:r>
          </a:p>
          <a:p>
            <a:pPr lvl="0"/>
            <a:r>
              <a:rPr lang="en-US" sz="1800" dirty="0"/>
              <a:t>The First Noble Truth is that old age, illness, and death are all forms of human suffering, and that there are many other ways in which people suffer</a:t>
            </a:r>
            <a:r>
              <a:rPr lang="en-US" sz="1800" dirty="0"/>
              <a:t>.</a:t>
            </a:r>
          </a:p>
          <a:p>
            <a:pPr lvl="0"/>
            <a:r>
              <a:rPr lang="en-US" sz="1800" dirty="0"/>
              <a:t>The Second Noble Truth is that suffering is closely linked to desire, a desire for being which leads from birth to death and involve ageing, illness, and mortality. There are also various desires for pleasures and for powers which, frustratingly, may not be realized.</a:t>
            </a:r>
          </a:p>
          <a:p>
            <a:pPr lvl="0"/>
            <a:r>
              <a:rPr lang="en-US" sz="1800" dirty="0"/>
              <a:t>The </a:t>
            </a:r>
            <a:r>
              <a:rPr lang="en-US" sz="1800" dirty="0"/>
              <a:t>Third Noble Truth is that suffering can be dispelled by the abandonment of all desires.</a:t>
            </a:r>
          </a:p>
          <a:p>
            <a:pPr lvl="0"/>
            <a:r>
              <a:rPr lang="en-US" sz="1800" dirty="0"/>
              <a:t>The last of the Four Noble Truths holds that such abandonment of desires can be achieved by following the Noble Eightfold Path</a:t>
            </a:r>
          </a:p>
          <a:p>
            <a:endParaRPr lang="en-US" altLang="en-US" sz="2100" b="1" dirty="0"/>
          </a:p>
        </p:txBody>
      </p:sp>
    </p:spTree>
    <p:extLst>
      <p:ext uri="{BB962C8B-B14F-4D97-AF65-F5344CB8AC3E}">
        <p14:creationId xmlns:p14="http://schemas.microsoft.com/office/powerpoint/2010/main" val="3410000887"/>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7644" y="1611889"/>
            <a:ext cx="8946356" cy="1824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b="1" dirty="0"/>
              <a:t>Some of his followers took vows of celibacy, nonviolence, and poverty.</a:t>
            </a:r>
          </a:p>
          <a:p>
            <a:r>
              <a:rPr lang="en-US" altLang="en-US" sz="2100" b="1" dirty="0"/>
              <a:t>The original form of Buddhism centered on the individual’s attempts to gain enlightenment through moderate living, self-discipline, and meditation </a:t>
            </a:r>
          </a:p>
          <a:p>
            <a:r>
              <a:rPr lang="en-US" altLang="en-US" sz="2100" b="1" dirty="0"/>
              <a:t>Their goal was to achieve nirvana—release from the cycle of birth, death, and rebirth. </a:t>
            </a:r>
            <a:endParaRPr lang="en-US" altLang="en-US" sz="2100" b="1" dirty="0"/>
          </a:p>
        </p:txBody>
      </p:sp>
    </p:spTree>
    <p:extLst>
      <p:ext uri="{BB962C8B-B14F-4D97-AF65-F5344CB8AC3E}">
        <p14:creationId xmlns:p14="http://schemas.microsoft.com/office/powerpoint/2010/main" val="3337701674"/>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191000" y="228600"/>
            <a:ext cx="4114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ts val="500"/>
              </a:spcBef>
              <a:spcAft>
                <a:spcPts val="500"/>
              </a:spcAft>
            </a:pPr>
            <a:r>
              <a:rPr lang="en-US" altLang="en-US" sz="5400" b="1"/>
              <a:t>The </a:t>
            </a:r>
            <a:r>
              <a:rPr lang="en-US" altLang="en-US" sz="5400" b="1" i="1"/>
              <a:t>Vedas</a:t>
            </a:r>
            <a:endParaRPr lang="en-US" altLang="en-US" sz="5400" b="1" i="1">
              <a:solidFill>
                <a:srgbClr val="D4CF00"/>
              </a:solidFill>
            </a:endParaRPr>
          </a:p>
        </p:txBody>
      </p:sp>
      <p:pic>
        <p:nvPicPr>
          <p:cNvPr id="8195" name="Picture 3" descr="chart-Vedas&amp;Indian Religious Texts"/>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457200" y="533400"/>
            <a:ext cx="3560763" cy="5181600"/>
          </a:xfrm>
          <a:prstGeom prst="rect">
            <a:avLst/>
          </a:prstGeom>
          <a:noFill/>
          <a:ln w="9525">
            <a:solidFill>
              <a:srgbClr val="CCC700"/>
            </a:solidFill>
            <a:miter lim="800000"/>
            <a:headEnd/>
            <a:tailEnd/>
          </a:ln>
          <a:extLst>
            <a:ext uri="{909E8E84-426E-40DD-AFC4-6F175D3DCCD1}">
              <a14:hiddenFill xmlns:a14="http://schemas.microsoft.com/office/drawing/2010/main">
                <a:solidFill>
                  <a:srgbClr val="FFFFFF"/>
                </a:solidFill>
              </a14:hiddenFill>
            </a:ext>
          </a:extLst>
        </p:spPr>
      </p:pic>
      <p:sp>
        <p:nvSpPr>
          <p:cNvPr id="92164" name="Text Box 4"/>
          <p:cNvSpPr txBox="1">
            <a:spLocks noChangeArrowheads="1"/>
          </p:cNvSpPr>
          <p:nvPr/>
        </p:nvSpPr>
        <p:spPr bwMode="auto">
          <a:xfrm>
            <a:off x="4419600" y="1331913"/>
            <a:ext cx="44958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buClr>
                <a:schemeClr val="accent1"/>
              </a:buClr>
              <a:buFont typeface="Wingdings" panose="05000000000000000000" pitchFamily="2" charset="2"/>
              <a:buChar char="§"/>
            </a:pPr>
            <a:r>
              <a:rPr lang="en-US" altLang="en-US" sz="2500" b="1"/>
              <a:t> 1200 BCE-600 BCE.</a:t>
            </a:r>
          </a:p>
          <a:p>
            <a:pPr>
              <a:spcBef>
                <a:spcPct val="50000"/>
              </a:spcBef>
              <a:buClr>
                <a:schemeClr val="accent1"/>
              </a:buClr>
              <a:buFont typeface="Wingdings" panose="05000000000000000000" pitchFamily="2" charset="2"/>
              <a:buChar char="§"/>
            </a:pPr>
            <a:r>
              <a:rPr lang="en-US" altLang="en-US" sz="2500" b="1"/>
              <a:t> written in SANSKRIT.</a:t>
            </a:r>
          </a:p>
          <a:p>
            <a:pPr>
              <a:spcBef>
                <a:spcPct val="50000"/>
              </a:spcBef>
              <a:buClr>
                <a:schemeClr val="accent1"/>
              </a:buClr>
              <a:buFont typeface="Wingdings" panose="05000000000000000000" pitchFamily="2" charset="2"/>
              <a:buChar char="§"/>
            </a:pPr>
            <a:r>
              <a:rPr lang="en-US" altLang="en-US" sz="2500" b="1"/>
              <a:t> Hindu core of </a:t>
            </a:r>
            <a:br>
              <a:rPr lang="en-US" altLang="en-US" sz="2500" b="1"/>
            </a:br>
            <a:r>
              <a:rPr lang="en-US" altLang="en-US" sz="2500" b="1"/>
              <a:t>  beliefs:</a:t>
            </a:r>
          </a:p>
          <a:p>
            <a:pPr lvl="1">
              <a:spcBef>
                <a:spcPct val="50000"/>
              </a:spcBef>
              <a:buClr>
                <a:schemeClr val="bg1"/>
              </a:buClr>
              <a:buSzPct val="80000"/>
              <a:buFont typeface="Wingdings" panose="05000000000000000000" pitchFamily="2" charset="2"/>
              <a:buChar char="Ø"/>
            </a:pPr>
            <a:r>
              <a:rPr lang="en-US" altLang="en-US" sz="2500" b="1"/>
              <a:t> hymns and poems.</a:t>
            </a:r>
          </a:p>
          <a:p>
            <a:pPr lvl="1">
              <a:spcBef>
                <a:spcPct val="50000"/>
              </a:spcBef>
              <a:buClr>
                <a:schemeClr val="bg1"/>
              </a:buClr>
              <a:buSzPct val="80000"/>
              <a:buFont typeface="Wingdings" panose="05000000000000000000" pitchFamily="2" charset="2"/>
              <a:buChar char="Ø"/>
            </a:pPr>
            <a:r>
              <a:rPr lang="en-US" altLang="en-US" sz="2500" b="1"/>
              <a:t> religious prayers.</a:t>
            </a:r>
          </a:p>
          <a:p>
            <a:pPr lvl="1">
              <a:spcBef>
                <a:spcPct val="50000"/>
              </a:spcBef>
              <a:buClr>
                <a:schemeClr val="bg1"/>
              </a:buClr>
              <a:buSzPct val="80000"/>
              <a:buFont typeface="Wingdings" panose="05000000000000000000" pitchFamily="2" charset="2"/>
              <a:buChar char="Ø"/>
            </a:pPr>
            <a:r>
              <a:rPr lang="en-US" altLang="en-US" sz="2500" b="1"/>
              <a:t> magical spells.</a:t>
            </a:r>
          </a:p>
          <a:p>
            <a:pPr lvl="1">
              <a:spcBef>
                <a:spcPct val="50000"/>
              </a:spcBef>
              <a:buClr>
                <a:schemeClr val="bg1"/>
              </a:buClr>
              <a:buSzPct val="80000"/>
              <a:buFont typeface="Wingdings" panose="05000000000000000000" pitchFamily="2" charset="2"/>
              <a:buChar char="Ø"/>
            </a:pPr>
            <a:r>
              <a:rPr lang="en-US" altLang="en-US" sz="2500" b="1"/>
              <a:t> lists of the gods</a:t>
            </a:r>
            <a:br>
              <a:rPr lang="en-US" altLang="en-US" sz="2500" b="1"/>
            </a:br>
            <a:r>
              <a:rPr lang="en-US" altLang="en-US" sz="2500" b="1"/>
              <a:t>  and goddesses.</a:t>
            </a:r>
            <a:endParaRPr lang="en-US" altLang="en-US" sz="2800" b="1">
              <a:solidFill>
                <a:srgbClr val="FFC269"/>
              </a:solidFill>
            </a:endParaRPr>
          </a:p>
        </p:txBody>
      </p:sp>
      <p:sp>
        <p:nvSpPr>
          <p:cNvPr id="2" name="Rectangle 1"/>
          <p:cNvSpPr/>
          <p:nvPr/>
        </p:nvSpPr>
        <p:spPr>
          <a:xfrm>
            <a:off x="152401" y="6121400"/>
            <a:ext cx="4343400" cy="338554"/>
          </a:xfrm>
          <a:prstGeom prst="rect">
            <a:avLst/>
          </a:prstGeom>
          <a:noFill/>
        </p:spPr>
        <p:txBody>
          <a:bodyPr wrap="square" lIns="91440" tIns="45720" rIns="91440" bIns="45720">
            <a:spAutoFit/>
          </a:bodyPr>
          <a:lstStyle/>
          <a:p>
            <a:pPr algn="ctr"/>
            <a:r>
              <a:rPr lang="en-US" altLang="en-US" sz="1600" b="0" i="1" cap="none" spc="0" dirty="0">
                <a:ln w="0"/>
                <a:solidFill>
                  <a:schemeClr val="tx1"/>
                </a:solidFill>
                <a:effectLst>
                  <a:outerShdw blurRad="38100" dist="19050" dir="2700000" algn="tl" rotWithShape="0">
                    <a:schemeClr val="dk1">
                      <a:alpha val="40000"/>
                    </a:schemeClr>
                  </a:outerShdw>
                </a:effectLst>
              </a:rPr>
              <a:t>Rig Veda</a:t>
            </a:r>
            <a:r>
              <a:rPr lang="en-US" altLang="en-US" sz="1600" b="0" cap="none" spc="0" dirty="0">
                <a:ln w="0"/>
                <a:solidFill>
                  <a:schemeClr val="tx1"/>
                </a:solidFill>
                <a:effectLst>
                  <a:outerShdw blurRad="38100" dist="19050" dir="2700000" algn="tl" rotWithShape="0">
                    <a:schemeClr val="dk1">
                      <a:alpha val="40000"/>
                    </a:schemeClr>
                  </a:outerShdw>
                </a:effectLst>
              </a:rPr>
              <a:t> </a:t>
            </a:r>
            <a:r>
              <a:rPr lang="en-US" altLang="en-US" sz="1600" b="0" cap="none" spc="0" dirty="0">
                <a:ln w="0"/>
                <a:solidFill>
                  <a:schemeClr val="tx1"/>
                </a:solidFill>
                <a:effectLst>
                  <a:outerShdw blurRad="38100" dist="19050" dir="2700000" algn="tl" rotWithShape="0">
                    <a:schemeClr val="dk1">
                      <a:alpha val="40000"/>
                    </a:schemeClr>
                  </a:outerShdw>
                </a:effectLst>
                <a:sym typeface="Wingdings" panose="05000000000000000000" pitchFamily="2" charset="2"/>
              </a:rPr>
              <a:t> oldest work.</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92164">
                                            <p:txEl>
                                              <p:pRg st="3" end="3"/>
                                            </p:txEl>
                                          </p:spTgt>
                                        </p:tgtEl>
                                        <p:attrNameLst>
                                          <p:attrName>style.visibility</p:attrName>
                                        </p:attrNameLst>
                                      </p:cBhvr>
                                      <p:to>
                                        <p:strVal val="visible"/>
                                      </p:to>
                                    </p:set>
                                    <p:animEffect transition="in" filter="blinds(vertical)">
                                      <p:cBhvr>
                                        <p:cTn id="7" dur="500"/>
                                        <p:tgtEl>
                                          <p:spTgt spid="9216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92164">
                                            <p:txEl>
                                              <p:pRg st="4" end="4"/>
                                            </p:txEl>
                                          </p:spTgt>
                                        </p:tgtEl>
                                        <p:attrNameLst>
                                          <p:attrName>style.visibility</p:attrName>
                                        </p:attrNameLst>
                                      </p:cBhvr>
                                      <p:to>
                                        <p:strVal val="visible"/>
                                      </p:to>
                                    </p:set>
                                    <p:animEffect transition="in" filter="blinds(vertical)">
                                      <p:cBhvr>
                                        <p:cTn id="12" dur="500"/>
                                        <p:tgtEl>
                                          <p:spTgt spid="9216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92164">
                                            <p:txEl>
                                              <p:pRg st="5" end="5"/>
                                            </p:txEl>
                                          </p:spTgt>
                                        </p:tgtEl>
                                        <p:attrNameLst>
                                          <p:attrName>style.visibility</p:attrName>
                                        </p:attrNameLst>
                                      </p:cBhvr>
                                      <p:to>
                                        <p:strVal val="visible"/>
                                      </p:to>
                                    </p:set>
                                    <p:animEffect transition="in" filter="blinds(vertical)">
                                      <p:cBhvr>
                                        <p:cTn id="17" dur="500"/>
                                        <p:tgtEl>
                                          <p:spTgt spid="9216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92164">
                                            <p:txEl>
                                              <p:pRg st="6" end="6"/>
                                            </p:txEl>
                                          </p:spTgt>
                                        </p:tgtEl>
                                        <p:attrNameLst>
                                          <p:attrName>style.visibility</p:attrName>
                                        </p:attrNameLst>
                                      </p:cBhvr>
                                      <p:to>
                                        <p:strVal val="visible"/>
                                      </p:to>
                                    </p:set>
                                    <p:animEffect transition="in" filter="blinds(vertical)">
                                      <p:cBhvr>
                                        <p:cTn id="22" dur="500"/>
                                        <p:tgtEl>
                                          <p:spTgt spid="921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1450" y="1085850"/>
            <a:ext cx="8666677" cy="4914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700" b="1" dirty="0"/>
              <a:t>According to Buddhist teaching, all things are composite, including the individual </a:t>
            </a:r>
          </a:p>
          <a:p>
            <a:r>
              <a:rPr lang="en-US" altLang="en-US" sz="2700" b="1" dirty="0"/>
              <a:t>This stands in contrast to the Vedic belief in the existence of an eternal soul (atman). </a:t>
            </a:r>
          </a:p>
          <a:p>
            <a:r>
              <a:rPr lang="en-US" altLang="en-US" sz="2700" b="1" dirty="0"/>
              <a:t>After the death of the Buddha, some of his followers organized themselves into monasteries and nunneries </a:t>
            </a:r>
          </a:p>
          <a:p>
            <a:r>
              <a:rPr lang="en-US" altLang="en-US" sz="2700" b="1" dirty="0"/>
              <a:t>They developed a complex, hierarchical religion, complete with worship of the Buddha, reverence for </a:t>
            </a:r>
            <a:r>
              <a:rPr lang="en-US" altLang="en-US" sz="2700" b="1" i="1" dirty="0"/>
              <a:t>bodhisattvas (people trying to gain enlightenment)</a:t>
            </a:r>
            <a:r>
              <a:rPr lang="en-US" altLang="en-US" sz="2700" b="1" dirty="0"/>
              <a:t>,</a:t>
            </a:r>
            <a:r>
              <a:rPr lang="en-US" altLang="en-US" sz="2700" dirty="0"/>
              <a:t> </a:t>
            </a:r>
            <a:r>
              <a:rPr lang="en-US" altLang="en-US" sz="2700" b="1" dirty="0"/>
              <a:t>and artistic representations of the Buddha. </a:t>
            </a:r>
            <a:endParaRPr lang="en-US" altLang="en-US" sz="2700" b="1" dirty="0"/>
          </a:p>
        </p:txBody>
      </p:sp>
    </p:spTree>
    <p:extLst>
      <p:ext uri="{BB962C8B-B14F-4D97-AF65-F5344CB8AC3E}">
        <p14:creationId xmlns:p14="http://schemas.microsoft.com/office/powerpoint/2010/main" val="2814955424"/>
      </p:ext>
    </p:extLst>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0370" y="1254500"/>
            <a:ext cx="8766052" cy="194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700" b="1" dirty="0"/>
              <a:t>The religion broke into two major schools: Mahayana and Theravada. </a:t>
            </a:r>
          </a:p>
          <a:p>
            <a:r>
              <a:rPr lang="en-US" altLang="en-US" sz="2700" b="1" dirty="0"/>
              <a:t>Mahayana incorporated the new beliefs, while Theravada followed the original teaching of the Buddha more closely. </a:t>
            </a:r>
            <a:endParaRPr lang="en-US" altLang="en-US" sz="2700" b="1" dirty="0"/>
          </a:p>
        </p:txBody>
      </p:sp>
    </p:spTree>
    <p:extLst>
      <p:ext uri="{BB962C8B-B14F-4D97-AF65-F5344CB8AC3E}">
        <p14:creationId xmlns:p14="http://schemas.microsoft.com/office/powerpoint/2010/main" val="46971514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altLang="en-US" smtClean="0">
                <a:effectLst>
                  <a:outerShdw blurRad="38100" dist="38100" dir="2700000" algn="tl">
                    <a:srgbClr val="C0C0C0"/>
                  </a:outerShdw>
                </a:effectLst>
              </a:rPr>
              <a:t>The Aryans and India</a:t>
            </a:r>
          </a:p>
        </p:txBody>
      </p:sp>
      <p:sp>
        <p:nvSpPr>
          <p:cNvPr id="94211" name="Rectangle 3"/>
          <p:cNvSpPr>
            <a:spLocks noGrp="1" noChangeArrowheads="1"/>
          </p:cNvSpPr>
          <p:nvPr>
            <p:ph idx="1"/>
          </p:nvPr>
        </p:nvSpPr>
        <p:spPr bwMode="auto">
          <a:xfrm>
            <a:off x="685800" y="1981200"/>
            <a:ext cx="7772400" cy="411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1900" dirty="0" smtClean="0">
                <a:solidFill>
                  <a:schemeClr val="tx1"/>
                </a:solidFill>
                <a:effectLst>
                  <a:outerShdw blurRad="38100" dist="38100" dir="2700000" algn="tl">
                    <a:srgbClr val="C0C0C0"/>
                  </a:outerShdw>
                </a:effectLst>
              </a:rPr>
              <a:t>After 1000 B.C.E., they began to settle the area between the Himalayan foothills and the Ganges river.  During this time iron tools and implements were being made.</a:t>
            </a:r>
          </a:p>
          <a:p>
            <a:pPr eaLnBrk="1" hangingPunct="1">
              <a:lnSpc>
                <a:spcPct val="90000"/>
              </a:lnSpc>
              <a:defRPr/>
            </a:pPr>
            <a:r>
              <a:rPr lang="en-US" altLang="en-US" sz="1900" dirty="0" smtClean="0">
                <a:solidFill>
                  <a:schemeClr val="tx1"/>
                </a:solidFill>
                <a:effectLst>
                  <a:outerShdw blurRad="38100" dist="38100" dir="2700000" algn="tl">
                    <a:srgbClr val="C0C0C0"/>
                  </a:outerShdw>
                </a:effectLst>
              </a:rPr>
              <a:t>Although they did not build a large-scale political structure, the Aryans constructed a well-defined social order.</a:t>
            </a:r>
          </a:p>
          <a:p>
            <a:pPr eaLnBrk="1" hangingPunct="1">
              <a:lnSpc>
                <a:spcPct val="90000"/>
              </a:lnSpc>
              <a:defRPr/>
            </a:pPr>
            <a:r>
              <a:rPr lang="en-US" altLang="en-US" sz="1900" dirty="0" smtClean="0">
                <a:solidFill>
                  <a:schemeClr val="tx1"/>
                </a:solidFill>
                <a:effectLst>
                  <a:outerShdw blurRad="38100" dist="38100" dir="2700000" algn="tl">
                    <a:srgbClr val="C0C0C0"/>
                  </a:outerShdw>
                </a:effectLst>
              </a:rPr>
              <a:t>The Aryan social structure rested on sharp hereditary distinctions between individuals and groups according to their occupations and roles in society.</a:t>
            </a:r>
          </a:p>
          <a:p>
            <a:pPr eaLnBrk="1" hangingPunct="1">
              <a:lnSpc>
                <a:spcPct val="90000"/>
              </a:lnSpc>
              <a:defRPr/>
            </a:pPr>
            <a:r>
              <a:rPr lang="en-US" altLang="en-US" sz="1900" dirty="0" smtClean="0">
                <a:solidFill>
                  <a:schemeClr val="tx1"/>
                </a:solidFill>
                <a:effectLst>
                  <a:outerShdw blurRad="38100" dist="38100" dir="2700000" algn="tl">
                    <a:srgbClr val="C0C0C0"/>
                  </a:outerShdw>
                </a:effectLst>
              </a:rPr>
              <a:t>In addition, small kingdoms began to appear and it appears that continual warfare between kingdoms was common.</a:t>
            </a:r>
            <a:endParaRPr lang="en-US" altLang="en-US" sz="2000" dirty="0" smtClean="0">
              <a:solidFill>
                <a:schemeClr val="tx1"/>
              </a:solidFill>
              <a:effectLst>
                <a:outerShdw blurRad="38100" dist="38100" dir="2700000" algn="tl">
                  <a:srgbClr val="C0C0C0"/>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4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altLang="en-US" dirty="0" smtClean="0">
                <a:solidFill>
                  <a:schemeClr val="tx1"/>
                </a:solidFill>
              </a:rPr>
              <a:t>Caste and Varna</a:t>
            </a:r>
          </a:p>
        </p:txBody>
      </p:sp>
      <p:sp>
        <p:nvSpPr>
          <p:cNvPr id="95235" name="Rectangle 3"/>
          <p:cNvSpPr>
            <a:spLocks noGrp="1" noChangeArrowheads="1"/>
          </p:cNvSpPr>
          <p:nvPr>
            <p:ph idx="1"/>
          </p:nvPr>
        </p:nvSpPr>
        <p:spPr bwMode="auto">
          <a:xfrm>
            <a:off x="685800" y="1981200"/>
            <a:ext cx="7772400" cy="411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altLang="en-US" sz="1800" dirty="0" smtClean="0">
                <a:solidFill>
                  <a:schemeClr val="tx1"/>
                </a:solidFill>
              </a:rPr>
              <a:t>Caste identities developed gradually as the Aryans established settlements throughout India.</a:t>
            </a:r>
          </a:p>
          <a:p>
            <a:pPr eaLnBrk="1" hangingPunct="1">
              <a:lnSpc>
                <a:spcPct val="90000"/>
              </a:lnSpc>
              <a:defRPr/>
            </a:pPr>
            <a:r>
              <a:rPr lang="en-US" altLang="en-US" sz="1800" dirty="0" smtClean="0">
                <a:solidFill>
                  <a:schemeClr val="tx1"/>
                </a:solidFill>
              </a:rPr>
              <a:t>The Aryans used the term Varna (Color) to refer to the major social classes.  “Wheat colored v. darker skinned”</a:t>
            </a:r>
          </a:p>
          <a:p>
            <a:pPr eaLnBrk="1" hangingPunct="1">
              <a:lnSpc>
                <a:spcPct val="90000"/>
              </a:lnSpc>
              <a:defRPr/>
            </a:pPr>
            <a:r>
              <a:rPr lang="en-US" altLang="en-US" sz="1800" dirty="0" smtClean="0">
                <a:solidFill>
                  <a:schemeClr val="tx1"/>
                </a:solidFill>
              </a:rPr>
              <a:t>After about 1000 B.C.E., the Aryans increasingly recognized four main </a:t>
            </a:r>
            <a:r>
              <a:rPr lang="en-US" altLang="en-US" sz="1800" dirty="0" err="1" smtClean="0">
                <a:solidFill>
                  <a:schemeClr val="tx1"/>
                </a:solidFill>
              </a:rPr>
              <a:t>Varnas</a:t>
            </a:r>
            <a:r>
              <a:rPr lang="en-US" altLang="en-US" sz="1800" dirty="0" smtClean="0">
                <a:solidFill>
                  <a:schemeClr val="tx1"/>
                </a:solidFill>
              </a:rPr>
              <a:t>:  Brahmins (priests), </a:t>
            </a:r>
            <a:r>
              <a:rPr lang="en-US" altLang="en-US" sz="1800" dirty="0" err="1" smtClean="0">
                <a:solidFill>
                  <a:schemeClr val="tx1"/>
                </a:solidFill>
              </a:rPr>
              <a:t>kshatriyas</a:t>
            </a:r>
            <a:r>
              <a:rPr lang="en-US" altLang="en-US" sz="1800" dirty="0" smtClean="0">
                <a:solidFill>
                  <a:schemeClr val="tx1"/>
                </a:solidFill>
              </a:rPr>
              <a:t> (warriors and aristocrats), </a:t>
            </a:r>
            <a:r>
              <a:rPr lang="en-US" altLang="en-US" sz="1800" dirty="0" err="1" smtClean="0">
                <a:solidFill>
                  <a:schemeClr val="tx1"/>
                </a:solidFill>
              </a:rPr>
              <a:t>vaishyas</a:t>
            </a:r>
            <a:r>
              <a:rPr lang="en-US" altLang="en-US" sz="1800" dirty="0" smtClean="0">
                <a:solidFill>
                  <a:schemeClr val="tx1"/>
                </a:solidFill>
              </a:rPr>
              <a:t> (cultivators, merchants, artisans), and </a:t>
            </a:r>
            <a:r>
              <a:rPr lang="en-US" altLang="en-US" sz="1800" dirty="0" err="1" smtClean="0">
                <a:solidFill>
                  <a:schemeClr val="tx1"/>
                </a:solidFill>
              </a:rPr>
              <a:t>shudras</a:t>
            </a:r>
            <a:r>
              <a:rPr lang="en-US" altLang="en-US" sz="1800" dirty="0" smtClean="0">
                <a:solidFill>
                  <a:schemeClr val="tx1"/>
                </a:solidFill>
              </a:rPr>
              <a:t> (landless peasants and serfs).  Untouchables came later</a:t>
            </a:r>
          </a:p>
          <a:p>
            <a:pPr eaLnBrk="1" hangingPunct="1">
              <a:lnSpc>
                <a:spcPct val="90000"/>
              </a:lnSpc>
              <a:defRPr/>
            </a:pPr>
            <a:r>
              <a:rPr lang="en-US" altLang="en-US" sz="1800" dirty="0" smtClean="0">
                <a:solidFill>
                  <a:schemeClr val="tx1"/>
                </a:solidFill>
              </a:rPr>
              <a:t>Dravidians believed that humans souls took on new physical forms after deaths of their bodily hosts.  Sometimes souls returned as plants or animals, sometimes in the bodily shell of newborn humans.</a:t>
            </a:r>
          </a:p>
          <a:p>
            <a:pPr eaLnBrk="1" hangingPunct="1">
              <a:lnSpc>
                <a:spcPct val="90000"/>
              </a:lnSpc>
              <a:defRPr/>
            </a:pPr>
            <a:r>
              <a:rPr lang="en-US" altLang="en-US" sz="1800" dirty="0" smtClean="0">
                <a:effectLst>
                  <a:outerShdw blurRad="38100" dist="38100" dir="2700000" algn="tl">
                    <a:srgbClr val="C0C0C0"/>
                  </a:outerShdw>
                </a:effectLst>
              </a:rPr>
              <a:t>Transmigration and reincarnation</a:t>
            </a:r>
            <a:endParaRPr lang="en-US" altLang="en-US" sz="2400" dirty="0" smtClean="0">
              <a:effectLst>
                <a:outerShdw blurRad="38100" dist="38100" dir="2700000" algn="tl">
                  <a:srgbClr val="C0C0C0"/>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66800" y="76200"/>
            <a:ext cx="75438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ts val="500"/>
              </a:spcBef>
              <a:spcAft>
                <a:spcPts val="500"/>
              </a:spcAft>
            </a:pPr>
            <a:r>
              <a:rPr lang="en-US" altLang="en-US" sz="3000" b="1"/>
              <a:t>Varna (Social Hierarchy)</a:t>
            </a:r>
            <a:endParaRPr lang="en-US" altLang="en-US" sz="4800" b="1">
              <a:solidFill>
                <a:srgbClr val="D4CF00"/>
              </a:solidFill>
            </a:endParaRPr>
          </a:p>
        </p:txBody>
      </p:sp>
      <p:sp>
        <p:nvSpPr>
          <p:cNvPr id="3" name="Freeform 3"/>
          <p:cNvSpPr>
            <a:spLocks noChangeArrowheads="1"/>
          </p:cNvSpPr>
          <p:nvPr/>
        </p:nvSpPr>
        <p:spPr bwMode="auto">
          <a:xfrm>
            <a:off x="2413000" y="4691063"/>
            <a:ext cx="5776913" cy="1290637"/>
          </a:xfrm>
          <a:custGeom>
            <a:avLst/>
            <a:gdLst>
              <a:gd name="T0" fmla="*/ 5538788 w 3639"/>
              <a:gd name="T1" fmla="*/ 1290637 h 813"/>
              <a:gd name="T2" fmla="*/ 5776913 w 3639"/>
              <a:gd name="T3" fmla="*/ 1074737 h 813"/>
              <a:gd name="T4" fmla="*/ 5070475 w 3639"/>
              <a:gd name="T5" fmla="*/ 0 h 813"/>
              <a:gd name="T6" fmla="*/ 0 w 3639"/>
              <a:gd name="T7" fmla="*/ 0 h 8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39" h="813">
                <a:moveTo>
                  <a:pt x="3489" y="813"/>
                </a:moveTo>
                <a:lnTo>
                  <a:pt x="3639" y="677"/>
                </a:lnTo>
                <a:lnTo>
                  <a:pt x="3194" y="0"/>
                </a:lnTo>
                <a:lnTo>
                  <a:pt x="0" y="0"/>
                </a:lnTo>
                <a:lnTo>
                  <a:pt x="3489" y="813"/>
                </a:lnTo>
                <a:close/>
              </a:path>
            </a:pathLst>
          </a:custGeom>
          <a:solidFill>
            <a:srgbClr val="0000E2"/>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 name="Freeform 4"/>
          <p:cNvSpPr>
            <a:spLocks noChangeArrowheads="1"/>
          </p:cNvSpPr>
          <p:nvPr/>
        </p:nvSpPr>
        <p:spPr bwMode="auto">
          <a:xfrm>
            <a:off x="2166938" y="4691063"/>
            <a:ext cx="5316537" cy="457200"/>
          </a:xfrm>
          <a:custGeom>
            <a:avLst/>
            <a:gdLst>
              <a:gd name="T0" fmla="*/ 0 w 3349"/>
              <a:gd name="T1" fmla="*/ 217488 h 288"/>
              <a:gd name="T2" fmla="*/ 4813300 w 3349"/>
              <a:gd name="T3" fmla="*/ 457200 h 288"/>
              <a:gd name="T4" fmla="*/ 5316537 w 3349"/>
              <a:gd name="T5" fmla="*/ 0 h 288"/>
              <a:gd name="T6" fmla="*/ 246062 w 3349"/>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49" h="288">
                <a:moveTo>
                  <a:pt x="0" y="137"/>
                </a:moveTo>
                <a:lnTo>
                  <a:pt x="3032" y="288"/>
                </a:lnTo>
                <a:lnTo>
                  <a:pt x="3349" y="0"/>
                </a:lnTo>
                <a:lnTo>
                  <a:pt x="155" y="0"/>
                </a:lnTo>
                <a:lnTo>
                  <a:pt x="0" y="137"/>
                </a:lnTo>
                <a:close/>
              </a:path>
            </a:pathLst>
          </a:custGeom>
          <a:solidFill>
            <a:srgbClr val="65B9FF"/>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 name="Freeform 5"/>
          <p:cNvSpPr>
            <a:spLocks noChangeArrowheads="1"/>
          </p:cNvSpPr>
          <p:nvPr/>
        </p:nvSpPr>
        <p:spPr bwMode="auto">
          <a:xfrm>
            <a:off x="1474788" y="4895850"/>
            <a:ext cx="6489700" cy="1076325"/>
          </a:xfrm>
          <a:custGeom>
            <a:avLst/>
            <a:gdLst>
              <a:gd name="T0" fmla="*/ 0 w 4088"/>
              <a:gd name="T1" fmla="*/ 1076325 h 678"/>
              <a:gd name="T2" fmla="*/ 6489700 w 4088"/>
              <a:gd name="T3" fmla="*/ 1076325 h 678"/>
              <a:gd name="T4" fmla="*/ 5778500 w 4088"/>
              <a:gd name="T5" fmla="*/ 0 h 678"/>
              <a:gd name="T6" fmla="*/ 709613 w 4088"/>
              <a:gd name="T7" fmla="*/ 0 h 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88" h="678">
                <a:moveTo>
                  <a:pt x="0" y="678"/>
                </a:moveTo>
                <a:lnTo>
                  <a:pt x="4088" y="678"/>
                </a:lnTo>
                <a:lnTo>
                  <a:pt x="3640" y="0"/>
                </a:lnTo>
                <a:lnTo>
                  <a:pt x="447" y="0"/>
                </a:lnTo>
                <a:lnTo>
                  <a:pt x="0" y="678"/>
                </a:lnTo>
                <a:close/>
              </a:path>
            </a:pathLst>
          </a:custGeom>
          <a:solidFill>
            <a:srgbClr val="CDCDF3"/>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Freeform 6"/>
          <p:cNvSpPr>
            <a:spLocks noChangeArrowheads="1"/>
          </p:cNvSpPr>
          <p:nvPr/>
        </p:nvSpPr>
        <p:spPr bwMode="auto">
          <a:xfrm>
            <a:off x="3168650" y="3519488"/>
            <a:ext cx="4222750" cy="1273175"/>
          </a:xfrm>
          <a:custGeom>
            <a:avLst/>
            <a:gdLst>
              <a:gd name="T0" fmla="*/ 4000500 w 2660"/>
              <a:gd name="T1" fmla="*/ 1273175 h 802"/>
              <a:gd name="T2" fmla="*/ 4222750 w 2660"/>
              <a:gd name="T3" fmla="*/ 1052513 h 802"/>
              <a:gd name="T4" fmla="*/ 3517900 w 2660"/>
              <a:gd name="T5" fmla="*/ 0 h 802"/>
              <a:gd name="T6" fmla="*/ 0 w 2660"/>
              <a:gd name="T7" fmla="*/ 0 h 8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0" h="802">
                <a:moveTo>
                  <a:pt x="2520" y="802"/>
                </a:moveTo>
                <a:lnTo>
                  <a:pt x="2660" y="663"/>
                </a:lnTo>
                <a:lnTo>
                  <a:pt x="2216" y="0"/>
                </a:lnTo>
                <a:lnTo>
                  <a:pt x="0" y="0"/>
                </a:lnTo>
                <a:lnTo>
                  <a:pt x="2520" y="802"/>
                </a:lnTo>
                <a:close/>
              </a:path>
            </a:pathLst>
          </a:custGeom>
          <a:solidFill>
            <a:srgbClr val="00E2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 name="Freeform 7"/>
          <p:cNvSpPr>
            <a:spLocks noChangeArrowheads="1"/>
          </p:cNvSpPr>
          <p:nvPr/>
        </p:nvSpPr>
        <p:spPr bwMode="auto">
          <a:xfrm>
            <a:off x="2930525" y="3519488"/>
            <a:ext cx="3756025" cy="776287"/>
          </a:xfrm>
          <a:custGeom>
            <a:avLst/>
            <a:gdLst>
              <a:gd name="T0" fmla="*/ 0 w 2366"/>
              <a:gd name="T1" fmla="*/ 214312 h 489"/>
              <a:gd name="T2" fmla="*/ 2957513 w 2366"/>
              <a:gd name="T3" fmla="*/ 776287 h 489"/>
              <a:gd name="T4" fmla="*/ 3756025 w 2366"/>
              <a:gd name="T5" fmla="*/ 0 h 489"/>
              <a:gd name="T6" fmla="*/ 238125 w 2366"/>
              <a:gd name="T7" fmla="*/ 0 h 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66" h="489">
                <a:moveTo>
                  <a:pt x="0" y="135"/>
                </a:moveTo>
                <a:lnTo>
                  <a:pt x="1863" y="489"/>
                </a:lnTo>
                <a:lnTo>
                  <a:pt x="2366" y="0"/>
                </a:lnTo>
                <a:lnTo>
                  <a:pt x="150" y="0"/>
                </a:lnTo>
                <a:lnTo>
                  <a:pt x="0" y="135"/>
                </a:lnTo>
                <a:close/>
              </a:path>
            </a:pathLst>
          </a:custGeom>
          <a:solidFill>
            <a:srgbClr val="69FF69"/>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 name="Freeform 8"/>
          <p:cNvSpPr>
            <a:spLocks noChangeArrowheads="1"/>
          </p:cNvSpPr>
          <p:nvPr/>
        </p:nvSpPr>
        <p:spPr bwMode="auto">
          <a:xfrm>
            <a:off x="2252663" y="3724275"/>
            <a:ext cx="4910137" cy="1052513"/>
          </a:xfrm>
          <a:custGeom>
            <a:avLst/>
            <a:gdLst>
              <a:gd name="T0" fmla="*/ 0 w 3093"/>
              <a:gd name="T1" fmla="*/ 1052513 h 663"/>
              <a:gd name="T2" fmla="*/ 4910137 w 3093"/>
              <a:gd name="T3" fmla="*/ 1052513 h 663"/>
              <a:gd name="T4" fmla="*/ 4208462 w 3093"/>
              <a:gd name="T5" fmla="*/ 0 h 663"/>
              <a:gd name="T6" fmla="*/ 687387 w 3093"/>
              <a:gd name="T7" fmla="*/ 0 h 6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3" h="663">
                <a:moveTo>
                  <a:pt x="0" y="663"/>
                </a:moveTo>
                <a:lnTo>
                  <a:pt x="3093" y="663"/>
                </a:lnTo>
                <a:lnTo>
                  <a:pt x="2651" y="0"/>
                </a:lnTo>
                <a:lnTo>
                  <a:pt x="433" y="0"/>
                </a:lnTo>
                <a:lnTo>
                  <a:pt x="0" y="663"/>
                </a:lnTo>
                <a:close/>
              </a:path>
            </a:pathLst>
          </a:custGeom>
          <a:solidFill>
            <a:srgbClr val="BDFFBD"/>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 name="Freeform 9"/>
          <p:cNvSpPr>
            <a:spLocks noChangeArrowheads="1"/>
          </p:cNvSpPr>
          <p:nvPr/>
        </p:nvSpPr>
        <p:spPr bwMode="auto">
          <a:xfrm>
            <a:off x="3959225" y="2352675"/>
            <a:ext cx="2644775" cy="1249363"/>
          </a:xfrm>
          <a:custGeom>
            <a:avLst/>
            <a:gdLst>
              <a:gd name="T0" fmla="*/ 2403475 w 1666"/>
              <a:gd name="T1" fmla="*/ 1249363 h 787"/>
              <a:gd name="T2" fmla="*/ 2644775 w 1666"/>
              <a:gd name="T3" fmla="*/ 1039813 h 787"/>
              <a:gd name="T4" fmla="*/ 1966913 w 1666"/>
              <a:gd name="T5" fmla="*/ 0 h 787"/>
              <a:gd name="T6" fmla="*/ 0 w 1666"/>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6" h="787">
                <a:moveTo>
                  <a:pt x="1514" y="787"/>
                </a:moveTo>
                <a:lnTo>
                  <a:pt x="1666" y="655"/>
                </a:lnTo>
                <a:lnTo>
                  <a:pt x="1239" y="0"/>
                </a:lnTo>
                <a:lnTo>
                  <a:pt x="0" y="0"/>
                </a:lnTo>
                <a:lnTo>
                  <a:pt x="1514" y="787"/>
                </a:lnTo>
                <a:close/>
              </a:path>
            </a:pathLst>
          </a:custGeom>
          <a:solidFill>
            <a:srgbClr val="FF9719"/>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 name="Freeform 10"/>
          <p:cNvSpPr>
            <a:spLocks noChangeArrowheads="1"/>
          </p:cNvSpPr>
          <p:nvPr/>
        </p:nvSpPr>
        <p:spPr bwMode="auto">
          <a:xfrm>
            <a:off x="3729038" y="2352675"/>
            <a:ext cx="2197100" cy="465138"/>
          </a:xfrm>
          <a:custGeom>
            <a:avLst/>
            <a:gdLst>
              <a:gd name="T0" fmla="*/ 0 w 1384"/>
              <a:gd name="T1" fmla="*/ 209550 h 293"/>
              <a:gd name="T2" fmla="*/ 1703388 w 1384"/>
              <a:gd name="T3" fmla="*/ 465138 h 293"/>
              <a:gd name="T4" fmla="*/ 2197100 w 1384"/>
              <a:gd name="T5" fmla="*/ 0 h 293"/>
              <a:gd name="T6" fmla="*/ 230188 w 1384"/>
              <a:gd name="T7" fmla="*/ 0 h 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 h="293">
                <a:moveTo>
                  <a:pt x="0" y="132"/>
                </a:moveTo>
                <a:lnTo>
                  <a:pt x="1073" y="293"/>
                </a:lnTo>
                <a:lnTo>
                  <a:pt x="1384" y="0"/>
                </a:lnTo>
                <a:lnTo>
                  <a:pt x="145" y="0"/>
                </a:lnTo>
                <a:lnTo>
                  <a:pt x="0" y="132"/>
                </a:lnTo>
                <a:close/>
              </a:path>
            </a:pathLst>
          </a:custGeom>
          <a:solidFill>
            <a:srgbClr val="FFC15D"/>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 name="Freeform 11"/>
          <p:cNvSpPr>
            <a:spLocks noChangeArrowheads="1"/>
          </p:cNvSpPr>
          <p:nvPr/>
        </p:nvSpPr>
        <p:spPr bwMode="auto">
          <a:xfrm>
            <a:off x="3040063" y="2560638"/>
            <a:ext cx="3335337" cy="1036637"/>
          </a:xfrm>
          <a:custGeom>
            <a:avLst/>
            <a:gdLst>
              <a:gd name="T0" fmla="*/ 0 w 2101"/>
              <a:gd name="T1" fmla="*/ 1036637 h 653"/>
              <a:gd name="T2" fmla="*/ 3335337 w 2101"/>
              <a:gd name="T3" fmla="*/ 1036637 h 653"/>
              <a:gd name="T4" fmla="*/ 2660650 w 2101"/>
              <a:gd name="T5" fmla="*/ 0 h 653"/>
              <a:gd name="T6" fmla="*/ 688975 w 2101"/>
              <a:gd name="T7" fmla="*/ 0 h 6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1" h="653">
                <a:moveTo>
                  <a:pt x="0" y="653"/>
                </a:moveTo>
                <a:lnTo>
                  <a:pt x="2101" y="653"/>
                </a:lnTo>
                <a:lnTo>
                  <a:pt x="1676" y="0"/>
                </a:lnTo>
                <a:lnTo>
                  <a:pt x="434" y="0"/>
                </a:lnTo>
                <a:lnTo>
                  <a:pt x="0" y="653"/>
                </a:lnTo>
                <a:close/>
              </a:path>
            </a:pathLst>
          </a:custGeom>
          <a:solidFill>
            <a:srgbClr val="FDC47F"/>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Freeform 12"/>
          <p:cNvSpPr>
            <a:spLocks noChangeArrowheads="1"/>
          </p:cNvSpPr>
          <p:nvPr/>
        </p:nvSpPr>
        <p:spPr bwMode="auto">
          <a:xfrm>
            <a:off x="3810000" y="1143000"/>
            <a:ext cx="1981200" cy="1295400"/>
          </a:xfrm>
          <a:custGeom>
            <a:avLst/>
            <a:gdLst>
              <a:gd name="T0" fmla="*/ 0 w 1128"/>
              <a:gd name="T1" fmla="*/ 1295400 h 856"/>
              <a:gd name="T2" fmla="*/ 1981200 w 1128"/>
              <a:gd name="T3" fmla="*/ 1295400 h 856"/>
              <a:gd name="T4" fmla="*/ 985331 w 1128"/>
              <a:gd name="T5" fmla="*/ 0 h 856"/>
              <a:gd name="T6" fmla="*/ 0 60000 65536"/>
              <a:gd name="T7" fmla="*/ 0 60000 65536"/>
              <a:gd name="T8" fmla="*/ 0 60000 65536"/>
            </a:gdLst>
            <a:ahLst/>
            <a:cxnLst>
              <a:cxn ang="T6">
                <a:pos x="T0" y="T1"/>
              </a:cxn>
              <a:cxn ang="T7">
                <a:pos x="T2" y="T3"/>
              </a:cxn>
              <a:cxn ang="T8">
                <a:pos x="T4" y="T5"/>
              </a:cxn>
            </a:cxnLst>
            <a:rect l="0" t="0" r="r" b="b"/>
            <a:pathLst>
              <a:path w="1128" h="856">
                <a:moveTo>
                  <a:pt x="0" y="856"/>
                </a:moveTo>
                <a:lnTo>
                  <a:pt x="1128" y="856"/>
                </a:lnTo>
                <a:lnTo>
                  <a:pt x="561" y="0"/>
                </a:lnTo>
                <a:lnTo>
                  <a:pt x="0" y="856"/>
                </a:lnTo>
                <a:close/>
              </a:path>
            </a:pathLst>
          </a:custGeom>
          <a:solidFill>
            <a:srgbClr val="FFB7B7"/>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 name="Text Box 13"/>
          <p:cNvSpPr txBox="1">
            <a:spLocks noChangeArrowheads="1"/>
          </p:cNvSpPr>
          <p:nvPr/>
        </p:nvSpPr>
        <p:spPr bwMode="auto">
          <a:xfrm>
            <a:off x="2444750" y="5199063"/>
            <a:ext cx="4502150" cy="42068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algn="ctr">
              <a:spcAft>
                <a:spcPct val="15000"/>
              </a:spcAft>
              <a:defRPr/>
            </a:pPr>
            <a:r>
              <a:rPr lang="en-US" altLang="en-US" b="1">
                <a:effectLst>
                  <a:outerShdw blurRad="38100" dist="38100" dir="2700000" algn="tl">
                    <a:srgbClr val="FFFFFF"/>
                  </a:outerShdw>
                </a:effectLst>
              </a:rPr>
              <a:t>Shudras</a:t>
            </a:r>
          </a:p>
        </p:txBody>
      </p:sp>
      <p:sp>
        <p:nvSpPr>
          <p:cNvPr id="14" name="Text Box 14"/>
          <p:cNvSpPr txBox="1">
            <a:spLocks noChangeArrowheads="1"/>
          </p:cNvSpPr>
          <p:nvPr/>
        </p:nvSpPr>
        <p:spPr bwMode="auto">
          <a:xfrm>
            <a:off x="2995613" y="4049713"/>
            <a:ext cx="3406775" cy="420687"/>
          </a:xfrm>
          <a:prstGeom prst="rect">
            <a:avLst/>
          </a:prstGeom>
          <a:noFill/>
          <a:ln>
            <a:noFill/>
          </a:ln>
          <a:effectLst/>
          <a:extLst>
            <a:ext uri="{909E8E84-426E-40DD-AFC4-6F175D3DCCD1}">
              <a14:hiddenFill xmlns:a14="http://schemas.microsoft.com/office/drawing/2010/main">
                <a:solidFill>
                  <a:srgbClr val="009800"/>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algn="ctr">
              <a:spcAft>
                <a:spcPct val="15000"/>
              </a:spcAft>
              <a:defRPr/>
            </a:pPr>
            <a:r>
              <a:rPr lang="en-US" altLang="en-US" b="1">
                <a:effectLst>
                  <a:outerShdw blurRad="38100" dist="38100" dir="2700000" algn="tl">
                    <a:srgbClr val="FFFFFF"/>
                  </a:outerShdw>
                </a:effectLst>
              </a:rPr>
              <a:t>Vaishyas</a:t>
            </a:r>
          </a:p>
        </p:txBody>
      </p:sp>
      <p:sp>
        <p:nvSpPr>
          <p:cNvPr id="15" name="Text Box 15"/>
          <p:cNvSpPr txBox="1">
            <a:spLocks noChangeArrowheads="1"/>
          </p:cNvSpPr>
          <p:nvPr/>
        </p:nvSpPr>
        <p:spPr bwMode="auto">
          <a:xfrm>
            <a:off x="3733800" y="2881313"/>
            <a:ext cx="2130425" cy="420687"/>
          </a:xfrm>
          <a:prstGeom prst="rect">
            <a:avLst/>
          </a:prstGeom>
          <a:noFill/>
          <a:ln>
            <a:noFill/>
          </a:ln>
          <a:effectLst/>
          <a:extLst>
            <a:ext uri="{909E8E84-426E-40DD-AFC4-6F175D3DCCD1}">
              <a14:hiddenFill xmlns:a14="http://schemas.microsoft.com/office/drawing/2010/main">
                <a:solidFill>
                  <a:srgbClr val="FB9214"/>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algn="ctr">
              <a:spcAft>
                <a:spcPct val="15000"/>
              </a:spcAft>
              <a:defRPr/>
            </a:pPr>
            <a:r>
              <a:rPr lang="en-US" altLang="en-US" b="1">
                <a:effectLst>
                  <a:outerShdw blurRad="38100" dist="38100" dir="2700000" algn="tl">
                    <a:srgbClr val="FFFFFF"/>
                  </a:outerShdw>
                </a:effectLst>
              </a:rPr>
              <a:t>Kshatriyas </a:t>
            </a:r>
          </a:p>
        </p:txBody>
      </p:sp>
      <p:sp>
        <p:nvSpPr>
          <p:cNvPr id="16" name="Text Box 16"/>
          <p:cNvSpPr txBox="1">
            <a:spLocks noChangeArrowheads="1"/>
          </p:cNvSpPr>
          <p:nvPr/>
        </p:nvSpPr>
        <p:spPr bwMode="auto">
          <a:xfrm>
            <a:off x="1676400" y="6248400"/>
            <a:ext cx="6172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Aft>
                <a:spcPct val="15000"/>
              </a:spcAft>
            </a:pPr>
            <a:r>
              <a:rPr lang="en-US" altLang="en-US" sz="2600" b="1"/>
              <a:t>Pariahs [</a:t>
            </a:r>
            <a:r>
              <a:rPr lang="en-US" altLang="en-US" sz="2600" b="1" i="1"/>
              <a:t>Harijan</a:t>
            </a:r>
            <a:r>
              <a:rPr lang="en-US" altLang="en-US" sz="2600" b="1"/>
              <a:t>] </a:t>
            </a:r>
            <a:r>
              <a:rPr lang="en-US" altLang="en-US" sz="2600" b="1">
                <a:sym typeface="Wingdings" panose="05000000000000000000" pitchFamily="2" charset="2"/>
              </a:rPr>
              <a:t> U</a:t>
            </a:r>
            <a:r>
              <a:rPr lang="en-US" altLang="en-US" sz="2600" b="1"/>
              <a:t>ntouchables</a:t>
            </a:r>
            <a:endParaRPr lang="en-US" altLang="en-US" sz="2600" b="1">
              <a:solidFill>
                <a:schemeClr val="bg1"/>
              </a:solidFill>
            </a:endParaRPr>
          </a:p>
        </p:txBody>
      </p:sp>
      <p:sp>
        <p:nvSpPr>
          <p:cNvPr id="17" name="Text Box 17"/>
          <p:cNvSpPr txBox="1">
            <a:spLocks noChangeArrowheads="1"/>
          </p:cNvSpPr>
          <p:nvPr/>
        </p:nvSpPr>
        <p:spPr bwMode="auto">
          <a:xfrm>
            <a:off x="3736975" y="1954213"/>
            <a:ext cx="2130425" cy="420687"/>
          </a:xfrm>
          <a:prstGeom prst="rect">
            <a:avLst/>
          </a:prstGeom>
          <a:noFill/>
          <a:ln>
            <a:noFill/>
          </a:ln>
          <a:effectLst/>
          <a:extLst>
            <a:ext uri="{909E8E84-426E-40DD-AFC4-6F175D3DCCD1}">
              <a14:hiddenFill xmlns:a14="http://schemas.microsoft.com/office/drawing/2010/main">
                <a:solidFill>
                  <a:srgbClr val="FB9214"/>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algn="ctr">
              <a:spcAft>
                <a:spcPct val="15000"/>
              </a:spcAft>
              <a:defRPr/>
            </a:pPr>
            <a:r>
              <a:rPr lang="en-US" altLang="en-US" b="1" dirty="0">
                <a:effectLst>
                  <a:outerShdw blurRad="38100" dist="38100" dir="2700000" algn="tl">
                    <a:srgbClr val="FFFFFF"/>
                  </a:outerShdw>
                </a:effectLst>
              </a:rPr>
              <a:t>Brahmins</a:t>
            </a:r>
          </a:p>
        </p:txBody>
      </p:sp>
      <p:sp>
        <p:nvSpPr>
          <p:cNvPr id="18" name="Freeform 18"/>
          <p:cNvSpPr>
            <a:spLocks noChangeArrowheads="1"/>
          </p:cNvSpPr>
          <p:nvPr/>
        </p:nvSpPr>
        <p:spPr bwMode="auto">
          <a:xfrm>
            <a:off x="4819650" y="1152525"/>
            <a:ext cx="1047750" cy="1285875"/>
          </a:xfrm>
          <a:custGeom>
            <a:avLst/>
            <a:gdLst>
              <a:gd name="T0" fmla="*/ 1047750 w 660"/>
              <a:gd name="T1" fmla="*/ 1209675 h 810"/>
              <a:gd name="T2" fmla="*/ 38100 w 660"/>
              <a:gd name="T3" fmla="*/ 0 h 810"/>
              <a:gd name="T4" fmla="*/ 0 w 660"/>
              <a:gd name="T5" fmla="*/ 9525 h 810"/>
              <a:gd name="T6" fmla="*/ 933450 w 660"/>
              <a:gd name="T7" fmla="*/ 1285875 h 810"/>
              <a:gd name="T8" fmla="*/ 1019175 w 660"/>
              <a:gd name="T9" fmla="*/ 1228725 h 810"/>
              <a:gd name="T10" fmla="*/ 1047750 w 660"/>
              <a:gd name="T11" fmla="*/ 1209675 h 8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0" h="810">
                <a:moveTo>
                  <a:pt x="660" y="762"/>
                </a:moveTo>
                <a:lnTo>
                  <a:pt x="24" y="0"/>
                </a:lnTo>
                <a:lnTo>
                  <a:pt x="0" y="6"/>
                </a:lnTo>
                <a:lnTo>
                  <a:pt x="588" y="810"/>
                </a:lnTo>
                <a:lnTo>
                  <a:pt x="642" y="774"/>
                </a:lnTo>
                <a:lnTo>
                  <a:pt x="660" y="762"/>
                </a:lnTo>
                <a:close/>
              </a:path>
            </a:pathLst>
          </a:custGeom>
          <a:solidFill>
            <a:srgbClr val="FF5D5D"/>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48301255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10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1000"/>
                                        <p:tgtEl>
                                          <p:spTgt spid="6"/>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1000"/>
                                        <p:tgtEl>
                                          <p:spTgt spid="7"/>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1000"/>
                                        <p:tgtEl>
                                          <p:spTgt spid="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amond(in)">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1000"/>
                                        <p:tgtEl>
                                          <p:spTgt spid="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1000"/>
                                        <p:tgtEl>
                                          <p:spTgt spid="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1000"/>
                                        <p:tgtEl>
                                          <p:spTgt spid="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 y="746125"/>
            <a:ext cx="76200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ts val="500"/>
              </a:spcBef>
              <a:spcAft>
                <a:spcPts val="500"/>
              </a:spcAft>
            </a:pPr>
            <a:r>
              <a:rPr lang="en-US" altLang="en-US" sz="6600" b="1"/>
              <a:t>The Vedic Age</a:t>
            </a:r>
            <a:endParaRPr lang="en-US" altLang="en-US" sz="6600" b="1">
              <a:solidFill>
                <a:srgbClr val="D4CF00"/>
              </a:solidFill>
            </a:endParaRPr>
          </a:p>
        </p:txBody>
      </p:sp>
      <p:sp>
        <p:nvSpPr>
          <p:cNvPr id="3" name="Text Box 3"/>
          <p:cNvSpPr txBox="1">
            <a:spLocks noChangeArrowheads="1"/>
          </p:cNvSpPr>
          <p:nvPr/>
        </p:nvSpPr>
        <p:spPr bwMode="auto">
          <a:xfrm>
            <a:off x="1676400" y="3260725"/>
            <a:ext cx="6172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buClr>
                <a:schemeClr val="accent1"/>
              </a:buClr>
              <a:buFont typeface="Wingdings" panose="05000000000000000000" pitchFamily="2" charset="2"/>
              <a:buNone/>
            </a:pPr>
            <a:r>
              <a:rPr lang="en-US" altLang="en-US" sz="4000" b="1"/>
              <a:t>The foundations for </a:t>
            </a:r>
            <a:br>
              <a:rPr lang="en-US" altLang="en-US" sz="4000" b="1"/>
            </a:br>
            <a:r>
              <a:rPr lang="en-US" altLang="en-US" sz="4000" b="1"/>
              <a:t>Hinduism were established!</a:t>
            </a:r>
            <a:endParaRPr lang="en-US" altLang="en-US" sz="4000" b="1">
              <a:solidFill>
                <a:schemeClr val="bg1"/>
              </a:solidFill>
            </a:endParaRPr>
          </a:p>
        </p:txBody>
      </p:sp>
      <p:sp>
        <p:nvSpPr>
          <p:cNvPr id="4" name="Line 4"/>
          <p:cNvSpPr>
            <a:spLocks noChangeShapeType="1"/>
          </p:cNvSpPr>
          <p:nvPr/>
        </p:nvSpPr>
        <p:spPr bwMode="auto">
          <a:xfrm>
            <a:off x="4572000" y="1736725"/>
            <a:ext cx="0" cy="1447800"/>
          </a:xfrm>
          <a:prstGeom prst="line">
            <a:avLst/>
          </a:prstGeom>
          <a:noFill/>
          <a:ln w="57150">
            <a:solidFill>
              <a:srgbClr val="CCC7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118677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bwMode="auto">
          <a:xfrm>
            <a:off x="914400" y="1752600"/>
            <a:ext cx="7772400" cy="1066800"/>
          </a:xfrm>
          <a:solidFill>
            <a:srgbClr val="FF9900"/>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4400" smtClean="0"/>
              <a:t>The Empires of India</a:t>
            </a:r>
          </a:p>
        </p:txBody>
      </p:sp>
      <p:sp>
        <p:nvSpPr>
          <p:cNvPr id="104451" name="Rectangle 3"/>
          <p:cNvSpPr>
            <a:spLocks noGrp="1" noChangeArrowheads="1"/>
          </p:cNvSpPr>
          <p:nvPr>
            <p:ph type="subTitle" idx="1"/>
          </p:nvPr>
        </p:nvSpPr>
        <p:spPr bwMode="auto">
          <a:xfrm>
            <a:off x="1371600" y="3886200"/>
            <a:ext cx="6400800"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altLang="en-US" sz="3200" smtClean="0"/>
              <a:t>Establishment of States</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1533</TotalTime>
  <Words>1897</Words>
  <Application>Microsoft Office PowerPoint</Application>
  <PresentationFormat>On-screen Show (4:3)</PresentationFormat>
  <Paragraphs>182</Paragraphs>
  <Slides>41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Calibri Light</vt:lpstr>
      <vt:lpstr>Comic Sans MS</vt:lpstr>
      <vt:lpstr>Wingdings</vt:lpstr>
      <vt:lpstr>Arial</vt:lpstr>
      <vt:lpstr>Samarkan</vt:lpstr>
      <vt:lpstr>Impact</vt:lpstr>
      <vt:lpstr>Perpetua</vt:lpstr>
      <vt:lpstr>Perpetua Titling MT</vt:lpstr>
      <vt:lpstr>Calibri</vt:lpstr>
      <vt:lpstr>Retrospect</vt:lpstr>
      <vt:lpstr>PowerPoint Presentation</vt:lpstr>
      <vt:lpstr>PowerPoint Presentation</vt:lpstr>
      <vt:lpstr>Vedic Age:  1500 B.C.E-500 B.C.E. </vt:lpstr>
      <vt:lpstr>PowerPoint Presentation</vt:lpstr>
      <vt:lpstr>The Aryans and India</vt:lpstr>
      <vt:lpstr>Caste and Varna</vt:lpstr>
      <vt:lpstr>PowerPoint Presentation</vt:lpstr>
      <vt:lpstr>PowerPoint Presentation</vt:lpstr>
      <vt:lpstr>The Empires of India</vt:lpstr>
      <vt:lpstr>Fortunes of Empire in India</vt:lpstr>
      <vt:lpstr>Unification of India</vt:lpstr>
      <vt:lpstr>Mauryan Empire</vt:lpstr>
      <vt:lpstr>Maurya Empire</vt:lpstr>
      <vt:lpstr>PowerPoint Presentation</vt:lpstr>
      <vt:lpstr>PowerPoint Presentation</vt:lpstr>
      <vt:lpstr>Succession</vt:lpstr>
      <vt:lpstr>Asoka’s reign  (268-232 B.C.E.)</vt:lpstr>
      <vt:lpstr>PowerPoint Presentation</vt:lpstr>
      <vt:lpstr>PowerPoint Presentation</vt:lpstr>
      <vt:lpstr>PowerPoint Presentation</vt:lpstr>
      <vt:lpstr>Asoka’s rule</vt:lpstr>
      <vt:lpstr>PowerPoint Presentation</vt:lpstr>
      <vt:lpstr>Transition</vt:lpstr>
      <vt:lpstr>The Kushan Empire</vt:lpstr>
      <vt:lpstr>The Gupta Empire</vt:lpstr>
      <vt:lpstr>The Gupta Dynasty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Gupta Decline</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Maurya &amp; Gupta Empires</dc:title>
  <dc:creator>Susan M. Pojer</dc:creator>
  <cp:lastModifiedBy>Freemole, Anna D.</cp:lastModifiedBy>
  <cp:revision>83</cp:revision>
  <cp:lastPrinted>2009-04-22T19:24:48Z</cp:lastPrinted>
  <dcterms:created xsi:type="dcterms:W3CDTF">2005-02-21T19:47:59Z</dcterms:created>
  <dcterms:modified xsi:type="dcterms:W3CDTF">2015-09-22T17:01:46Z</dcterms:modified>
</cp:coreProperties>
</file>